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89" r:id="rId3"/>
    <p:sldId id="397" r:id="rId4"/>
    <p:sldId id="398" r:id="rId5"/>
    <p:sldId id="400" r:id="rId6"/>
    <p:sldId id="396" r:id="rId7"/>
    <p:sldId id="402" r:id="rId8"/>
    <p:sldId id="399" r:id="rId9"/>
    <p:sldId id="404" r:id="rId10"/>
    <p:sldId id="385" r:id="rId11"/>
    <p:sldId id="392" r:id="rId12"/>
    <p:sldId id="416" r:id="rId13"/>
    <p:sldId id="415" r:id="rId14"/>
    <p:sldId id="417" r:id="rId15"/>
    <p:sldId id="401" r:id="rId16"/>
    <p:sldId id="419" r:id="rId17"/>
    <p:sldId id="414" r:id="rId18"/>
    <p:sldId id="353" r:id="rId19"/>
    <p:sldId id="374" r:id="rId20"/>
    <p:sldId id="375" r:id="rId21"/>
    <p:sldId id="360" r:id="rId22"/>
    <p:sldId id="354" r:id="rId23"/>
    <p:sldId id="377" r:id="rId24"/>
    <p:sldId id="355" r:id="rId25"/>
    <p:sldId id="363" r:id="rId26"/>
    <p:sldId id="361" r:id="rId27"/>
    <p:sldId id="379" r:id="rId28"/>
    <p:sldId id="380" r:id="rId29"/>
    <p:sldId id="381" r:id="rId30"/>
    <p:sldId id="382" r:id="rId31"/>
    <p:sldId id="358" r:id="rId32"/>
    <p:sldId id="383" r:id="rId33"/>
    <p:sldId id="420" r:id="rId34"/>
    <p:sldId id="384" r:id="rId35"/>
    <p:sldId id="369" r:id="rId36"/>
    <p:sldId id="370" r:id="rId37"/>
    <p:sldId id="359" r:id="rId38"/>
    <p:sldId id="386" r:id="rId39"/>
    <p:sldId id="387" r:id="rId40"/>
    <p:sldId id="418" r:id="rId41"/>
    <p:sldId id="388" r:id="rId42"/>
    <p:sldId id="422" r:id="rId43"/>
    <p:sldId id="423" r:id="rId44"/>
    <p:sldId id="424" r:id="rId45"/>
    <p:sldId id="421" r:id="rId46"/>
    <p:sldId id="425" r:id="rId4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4660"/>
  </p:normalViewPr>
  <p:slideViewPr>
    <p:cSldViewPr>
      <p:cViewPr varScale="1">
        <p:scale>
          <a:sx n="73" d="100"/>
          <a:sy n="73" d="100"/>
        </p:scale>
        <p:origin x="145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5891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54116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47389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4763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21425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732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82168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87855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929241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67483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60896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9F6F5-C7BB-4589-BD1A-C0EDC70D0A86}" type="datetimeFigureOut">
              <a:rPr lang="bs-Latn-BA" smtClean="0"/>
              <a:t>28. 1. 2023.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8207F-DED1-4BF2-B0E2-573DE296F3BA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7259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6E7C0B-00FA-4CC5-8A8C-C15D7B862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52" y="2816932"/>
            <a:ext cx="7632848" cy="1224136"/>
          </a:xfrm>
        </p:spPr>
        <p:txBody>
          <a:bodyPr>
            <a:normAutofit fontScale="77500" lnSpcReduction="20000"/>
          </a:bodyPr>
          <a:lstStyle/>
          <a:p>
            <a:endParaRPr lang="hr-BA" dirty="0"/>
          </a:p>
          <a:p>
            <a:r>
              <a:rPr lang="hr-BA" b="1" dirty="0">
                <a:solidFill>
                  <a:srgbClr val="92D050"/>
                </a:solidFill>
              </a:rPr>
              <a:t>Kompostiranje organskog otpada</a:t>
            </a:r>
          </a:p>
          <a:p>
            <a:r>
              <a:rPr lang="hr-BA" b="1" dirty="0">
                <a:solidFill>
                  <a:srgbClr val="92D050"/>
                </a:solidFill>
              </a:rPr>
              <a:t>Organska poljoprivreda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29AAC-2DB5-4554-B474-A10A7403D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B9CDE5"/>
              </a:clrFrom>
              <a:clrTo>
                <a:srgbClr val="B9CD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35391"/>
            <a:ext cx="3572566" cy="165215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EAE760-7D6B-4451-A00D-77EEA82CB743}"/>
              </a:ext>
            </a:extLst>
          </p:cNvPr>
          <p:cNvSpPr txBox="1">
            <a:spLocks/>
          </p:cNvSpPr>
          <p:nvPr/>
        </p:nvSpPr>
        <p:spPr>
          <a:xfrm>
            <a:off x="3203848" y="5908728"/>
            <a:ext cx="5787447" cy="68862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Januar/Februar 2023</a:t>
            </a:r>
          </a:p>
          <a:p>
            <a:pPr marL="0" indent="0" algn="ctr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Dragan </a:t>
            </a:r>
            <a:r>
              <a:rPr lang="hr-BA" sz="18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Šulović</a:t>
            </a:r>
            <a:r>
              <a:rPr lang="hr-BA" sz="1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1182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86D680-10C9-490E-9826-DD6992808E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12776"/>
            <a:ext cx="3832841" cy="3771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FD1B4-9929-474A-A3CD-10361D9FB5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2096277"/>
            <a:ext cx="4451735" cy="26654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76DF8C-DBF6-4A5C-BB62-CD136F9C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BA" dirty="0"/>
              <a:t>Loša praksa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0B604A-DCC0-4D0A-B042-D6FAE11C63CF}"/>
              </a:ext>
            </a:extLst>
          </p:cNvPr>
          <p:cNvSpPr txBox="1">
            <a:spLocks/>
          </p:cNvSpPr>
          <p:nvPr/>
        </p:nvSpPr>
        <p:spPr>
          <a:xfrm>
            <a:off x="238760" y="5599434"/>
            <a:ext cx="8568951" cy="983927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Sirovo đubrivo se izbaci na kamaru, širi se neprijatan miris, pojava insekata, cijeđenje đubriva na okolni prostor i u tlo. Kasnije se đubrivo zaore – pojava krtica i upotreba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hemikalija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njihovo suzbijanje.</a:t>
            </a:r>
          </a:p>
        </p:txBody>
      </p:sp>
    </p:spTree>
    <p:extLst>
      <p:ext uri="{BB962C8B-B14F-4D97-AF65-F5344CB8AC3E}">
        <p14:creationId xmlns:p14="http://schemas.microsoft.com/office/powerpoint/2010/main" val="28650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Domaći kompost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D142F3-11F3-4FBD-9983-3112AB8C99FC}"/>
              </a:ext>
            </a:extLst>
          </p:cNvPr>
          <p:cNvSpPr txBox="1">
            <a:spLocks/>
          </p:cNvSpPr>
          <p:nvPr/>
        </p:nvSpPr>
        <p:spPr>
          <a:xfrm>
            <a:off x="827584" y="1417638"/>
            <a:ext cx="7488832" cy="48810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 se provodi na mješavini raznog kućnog otpada.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2D6F52-7253-421E-8721-016070B7CAA8}"/>
              </a:ext>
            </a:extLst>
          </p:cNvPr>
          <p:cNvSpPr txBox="1">
            <a:spLocks/>
          </p:cNvSpPr>
          <p:nvPr/>
        </p:nvSpPr>
        <p:spPr>
          <a:xfrm>
            <a:off x="873449" y="1885024"/>
            <a:ext cx="3698551" cy="247367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lnSpc>
                <a:spcPct val="115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Kuhinjski otpad, ostaci: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Voća,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Povrća,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Ljuske jajeta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Kore voća i povrća,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Talog </a:t>
            </a:r>
            <a:r>
              <a:rPr lang="hr-H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kafe</a:t>
            </a: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Vrećice čaja,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Hljeb i pecivo,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4427B5-6E58-469A-B8DD-F889BB35F148}"/>
              </a:ext>
            </a:extLst>
          </p:cNvPr>
          <p:cNvSpPr txBox="1">
            <a:spLocks/>
          </p:cNvSpPr>
          <p:nvPr/>
        </p:nvSpPr>
        <p:spPr>
          <a:xfrm>
            <a:off x="3779422" y="1911657"/>
            <a:ext cx="3889412" cy="2160240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sr-Latn-RS"/>
            </a:defPPr>
            <a:lvl1pPr marL="342900" indent="-342900" algn="just" defTabSz="457200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lvl="1" indent="-342900" algn="just" defTabSz="457200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hr-HR" dirty="0"/>
              <a:t>Vrtni i zeleni otpad, ostaci:</a:t>
            </a:r>
            <a:endParaRPr lang="en-US" dirty="0"/>
          </a:p>
          <a:p>
            <a:pPr lvl="1"/>
            <a:r>
              <a:rPr lang="hr-HR" dirty="0"/>
              <a:t>Trave,</a:t>
            </a:r>
            <a:endParaRPr lang="en-US" dirty="0"/>
          </a:p>
          <a:p>
            <a:pPr lvl="1"/>
            <a:r>
              <a:rPr lang="hr-HR" dirty="0"/>
              <a:t>Lišća,</a:t>
            </a:r>
            <a:endParaRPr lang="en-US" dirty="0"/>
          </a:p>
          <a:p>
            <a:pPr lvl="1"/>
            <a:r>
              <a:rPr lang="hr-HR" dirty="0"/>
              <a:t>Granja,</a:t>
            </a:r>
            <a:endParaRPr lang="en-US" dirty="0"/>
          </a:p>
          <a:p>
            <a:pPr lvl="1"/>
            <a:r>
              <a:rPr lang="hr-HR" dirty="0"/>
              <a:t>Cvijeća,</a:t>
            </a:r>
            <a:endParaRPr lang="en-US" dirty="0"/>
          </a:p>
          <a:p>
            <a:pPr lvl="1"/>
            <a:r>
              <a:rPr lang="hr-HR" dirty="0"/>
              <a:t>Otpalo voće,</a:t>
            </a:r>
            <a:endParaRPr lang="en-US" dirty="0"/>
          </a:p>
          <a:p>
            <a:pPr lvl="1"/>
            <a:r>
              <a:rPr lang="hr-HR" dirty="0"/>
              <a:t>Korov,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DBF81-580E-4FC0-AFB2-6C9749D847F8}"/>
              </a:ext>
            </a:extLst>
          </p:cNvPr>
          <p:cNvSpPr txBox="1"/>
          <p:nvPr/>
        </p:nvSpPr>
        <p:spPr>
          <a:xfrm>
            <a:off x="1043608" y="4663804"/>
            <a:ext cx="5760640" cy="1840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defTabSz="457200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Ostali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kompostni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otpad: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Slama,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Piljevina,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Iverje,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Papir koji nije štampan, u koji su bile umotane namirnice,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just" defTabSz="4572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Đubrivo domaćih životinja.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C9089-E5AF-452B-9288-6526B641FC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861048"/>
            <a:ext cx="3164098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8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Kompostiranje OŠ Hamza </a:t>
            </a:r>
            <a:r>
              <a:rPr lang="hr-BA" dirty="0" err="1"/>
              <a:t>Humo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7AD41-AC28-493D-AB3E-03B726F0D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11" y="4013403"/>
            <a:ext cx="3392210" cy="2542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9361D-7BBF-4D2E-8B77-D49977A733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58" y="1340768"/>
            <a:ext cx="3420519" cy="2376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1DEC0-9613-499E-8065-FB5C620A5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340768"/>
            <a:ext cx="3677814" cy="2216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82610-02F0-4AE9-9EFB-C87BC9836D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713" y="4223123"/>
            <a:ext cx="3996435" cy="21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8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Osnove kompostiranja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08BC80-E20D-4EE9-9981-268388EC7F14}"/>
              </a:ext>
            </a:extLst>
          </p:cNvPr>
          <p:cNvSpPr txBox="1">
            <a:spLocks/>
          </p:cNvSpPr>
          <p:nvPr/>
        </p:nvSpPr>
        <p:spPr>
          <a:xfrm>
            <a:off x="303893" y="1283893"/>
            <a:ext cx="7488832" cy="6480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Kompostnu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hrpu ograditi drvenim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opalatama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ciglom, mrežom da se postigne urednost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kompostnog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prostora. 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056EAB-E8BA-433F-80B5-EA0AB844E41E}"/>
              </a:ext>
            </a:extLst>
          </p:cNvPr>
          <p:cNvSpPr txBox="1">
            <a:spLocks/>
          </p:cNvSpPr>
          <p:nvPr/>
        </p:nvSpPr>
        <p:spPr>
          <a:xfrm>
            <a:off x="303893" y="1972372"/>
            <a:ext cx="7488832" cy="6480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Najpogodnije mjesto za kompostiranje je sjenoviti dio vrta, zaštićen od izravnih udara vjetra. Prostor ne treba da bude mračan i vlažan.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D64BF2-5E0F-4E86-B5EA-33054F4D7381}"/>
              </a:ext>
            </a:extLst>
          </p:cNvPr>
          <p:cNvSpPr txBox="1">
            <a:spLocks/>
          </p:cNvSpPr>
          <p:nvPr/>
        </p:nvSpPr>
        <p:spPr>
          <a:xfrm>
            <a:off x="256933" y="2696283"/>
            <a:ext cx="7488832" cy="6480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dnu posude se postavlja posteljica od usitnjenog granja, slame da se osigura prozračnost,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kompostnu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hrpu povremeno miješati. 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F2C9559-2702-458A-9DCD-214F113678B7}"/>
              </a:ext>
            </a:extLst>
          </p:cNvPr>
          <p:cNvSpPr txBox="1">
            <a:spLocks/>
          </p:cNvSpPr>
          <p:nvPr/>
        </p:nvSpPr>
        <p:spPr>
          <a:xfrm>
            <a:off x="256933" y="3478646"/>
            <a:ext cx="7488832" cy="6480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Kompostnu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hrpu treba prekriti materijalom npr.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jutanom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većom koja propušta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vazduh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smanjuje isušivanje. 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5EA77E-09A8-4409-A4AF-0C0F297E6C68}"/>
              </a:ext>
            </a:extLst>
          </p:cNvPr>
          <p:cNvSpPr txBox="1">
            <a:spLocks/>
          </p:cNvSpPr>
          <p:nvPr/>
        </p:nvSpPr>
        <p:spPr>
          <a:xfrm>
            <a:off x="179512" y="4219775"/>
            <a:ext cx="7488832" cy="1225449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uspješno kompostiranje trebaju optimalni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uslovi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Dovoljno različitog biološkog organskog otpada.</a:t>
            </a:r>
          </a:p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Stalnu i dovoljnu vlažnost – previše vode utiče na pojavu anaerobnih procesa</a:t>
            </a:r>
          </a:p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Prozračnost </a:t>
            </a:r>
            <a:r>
              <a:rPr lang="hr-H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kompostne</a:t>
            </a: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hrpe.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F180664-952B-4292-8560-1DECCF959767}"/>
              </a:ext>
            </a:extLst>
          </p:cNvPr>
          <p:cNvSpPr txBox="1">
            <a:spLocks/>
          </p:cNvSpPr>
          <p:nvPr/>
        </p:nvSpPr>
        <p:spPr>
          <a:xfrm>
            <a:off x="256933" y="5445224"/>
            <a:ext cx="7488832" cy="1225449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Provjera vlažnosti se lako provodi:</a:t>
            </a:r>
          </a:p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Ako iz šake curi tekućina, previše je vode,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Ako se u stisnutoj šaci ne osjeća vlažnost, voda nedostaje,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Kada materijal u šaci ostaje zbijen u grudi pri čemu se može izdvojiti 2-3 kapi tekućine, vlažnost je odgovarajuća.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Tok kompostiranja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BBE5E-69FC-48C3-B4F3-8036485C067F}"/>
              </a:ext>
            </a:extLst>
          </p:cNvPr>
          <p:cNvSpPr txBox="1"/>
          <p:nvPr/>
        </p:nvSpPr>
        <p:spPr>
          <a:xfrm>
            <a:off x="482838" y="1281547"/>
            <a:ext cx="7344816" cy="1008112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sr-Latn-RS"/>
            </a:defPPr>
            <a:lvl1pPr marL="342900" indent="-342900" algn="just" defTabSz="4572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hr-HR" dirty="0"/>
              <a:t>Prirodi je potrebno 150 godina da se od organske materije dobije humus, analiza izotopa ugljika C</a:t>
            </a:r>
            <a:r>
              <a:rPr lang="hr-HR" baseline="-25000" dirty="0"/>
              <a:t>14</a:t>
            </a:r>
            <a:r>
              <a:rPr lang="hr-HR" dirty="0"/>
              <a:t>.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7402B-9A25-4072-A59D-52609D72F7FE}"/>
              </a:ext>
            </a:extLst>
          </p:cNvPr>
          <p:cNvSpPr txBox="1"/>
          <p:nvPr/>
        </p:nvSpPr>
        <p:spPr>
          <a:xfrm>
            <a:off x="482838" y="1964005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4572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 koje se provodi doziranjem rastvora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alginskog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preparata BIOCOMPLEX se skraćuje na 6 sedmica – primjenjivo za rad u školama.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C6780C-48B1-427A-A37E-6D526D4582E1}"/>
              </a:ext>
            </a:extLst>
          </p:cNvPr>
          <p:cNvSpPr txBox="1">
            <a:spLocks/>
          </p:cNvSpPr>
          <p:nvPr/>
        </p:nvSpPr>
        <p:spPr>
          <a:xfrm>
            <a:off x="405880" y="3336914"/>
            <a:ext cx="8280920" cy="1758287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Kompostiranjem većih količina sa dodatkom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alginskog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preparata raste temperatura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kompostne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hrpe iznad 60</a:t>
            </a:r>
            <a:r>
              <a:rPr lang="hr-HR" sz="18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u prvoj fazi, tada je najsnažnija mikrobiološka aktivnost. Na ovoj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temeperaturi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provodi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higijenizacija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patogenih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mikoorganizama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zaostale klice gube svojstvo klijanja. U drugoj fazi se snižava temperatura i započinje razgradnja teško razgradivih materija celuloze,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lignina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PRIMJENJIVO ZA VELIKA KOMPOSTIŠTA.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AD3492-B236-4416-A13D-B0350ED712A4}"/>
              </a:ext>
            </a:extLst>
          </p:cNvPr>
          <p:cNvSpPr txBox="1">
            <a:spLocks/>
          </p:cNvSpPr>
          <p:nvPr/>
        </p:nvSpPr>
        <p:spPr>
          <a:xfrm>
            <a:off x="456208" y="2649589"/>
            <a:ext cx="7488832" cy="6480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Upotrebom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alginskog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preparata sprječava se pojava neprijatnog mirisa, pojava insekata i glodara.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BD3EB73-370E-41B6-819F-B91B2DA9DD1F}"/>
              </a:ext>
            </a:extLst>
          </p:cNvPr>
          <p:cNvSpPr txBox="1">
            <a:spLocks/>
          </p:cNvSpPr>
          <p:nvPr/>
        </p:nvSpPr>
        <p:spPr>
          <a:xfrm>
            <a:off x="496838" y="5103937"/>
            <a:ext cx="7488832" cy="52631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 je uvijek bazičan pH &gt; 7. 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1AE3566-362A-4EBF-94BB-57D86F8965E2}"/>
              </a:ext>
            </a:extLst>
          </p:cNvPr>
          <p:cNvSpPr txBox="1">
            <a:spLocks/>
          </p:cNvSpPr>
          <p:nvPr/>
        </p:nvSpPr>
        <p:spPr>
          <a:xfrm>
            <a:off x="496838" y="5538085"/>
            <a:ext cx="7488832" cy="87075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Zreo kompost nakon 6 sedmica treba prosijati preko jednostavne mreže otvora 10 X 10 mm, za uzgoj cvijeća 5 X 5 mm. Veće izdvojene komade vratiti u proces nastavka kompostiranja. 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65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1" grpId="0"/>
      <p:bldP spid="12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Eliminacija neprijatnog mirisa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41240-7547-49C5-B0E7-AF8BE51E8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98986"/>
            <a:ext cx="3096344" cy="4160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25A53-26F6-4FF9-945E-B08A3C6AAE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297" y="1700808"/>
            <a:ext cx="530287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Način rada i primjena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70B8F-E238-4691-B751-DD4157E399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704" y="1412776"/>
            <a:ext cx="6240144" cy="316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E8E45-1B33-4A60-B92E-12B0347CAB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98" y="4009068"/>
            <a:ext cx="2880320" cy="274026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B82A2F-8285-481B-A631-9A26BF004B91}"/>
              </a:ext>
            </a:extLst>
          </p:cNvPr>
          <p:cNvSpPr txBox="1">
            <a:spLocks/>
          </p:cNvSpPr>
          <p:nvPr/>
        </p:nvSpPr>
        <p:spPr>
          <a:xfrm>
            <a:off x="2843808" y="4941168"/>
            <a:ext cx="4320480" cy="43803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Nakon 6 sedmica kompost prosijati.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E5DD8F-62B9-447D-A2C6-3C3855E7BF96}"/>
              </a:ext>
            </a:extLst>
          </p:cNvPr>
          <p:cNvSpPr txBox="1">
            <a:spLocks/>
          </p:cNvSpPr>
          <p:nvPr/>
        </p:nvSpPr>
        <p:spPr>
          <a:xfrm>
            <a:off x="2843808" y="5502166"/>
            <a:ext cx="4320480" cy="43803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Spremiti u plastičnu vreću.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50C5880-FE36-4C5B-AFEE-F4704062164B}"/>
              </a:ext>
            </a:extLst>
          </p:cNvPr>
          <p:cNvSpPr txBox="1">
            <a:spLocks/>
          </p:cNvSpPr>
          <p:nvPr/>
        </p:nvSpPr>
        <p:spPr>
          <a:xfrm>
            <a:off x="2843808" y="6063164"/>
            <a:ext cx="4320480" cy="43803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Otkopati dio zemlje – kompost pomiješati i prekriti zemljom.</a:t>
            </a:r>
          </a:p>
        </p:txBody>
      </p:sp>
    </p:spTree>
    <p:extLst>
      <p:ext uri="{BB962C8B-B14F-4D97-AF65-F5344CB8AC3E}">
        <p14:creationId xmlns:p14="http://schemas.microsoft.com/office/powerpoint/2010/main" val="193857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65270B-FD42-4499-903A-72F8E2127504}"/>
              </a:ext>
            </a:extLst>
          </p:cNvPr>
          <p:cNvSpPr txBox="1">
            <a:spLocks/>
          </p:cNvSpPr>
          <p:nvPr/>
        </p:nvSpPr>
        <p:spPr>
          <a:xfrm>
            <a:off x="611560" y="3793902"/>
            <a:ext cx="7488832" cy="119270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Savremena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poljoprivreda se bazira na upotrebi hemijskih đubriva koji potiču rast i razvoj bilja sa upotrebom različitih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hemikalija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zaštitu bilja herbicidi, pesticidi itd.. Njihov učinak je povoljan po osnovu prinosa, negativan za okoliš.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1D27AF-C35C-4A88-80B0-79280B479711}"/>
              </a:ext>
            </a:extLst>
          </p:cNvPr>
          <p:cNvSpPr txBox="1"/>
          <p:nvPr/>
        </p:nvSpPr>
        <p:spPr>
          <a:xfrm>
            <a:off x="611560" y="1417638"/>
            <a:ext cx="7488832" cy="2155938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sr-Latn-RS"/>
            </a:defPPr>
            <a:lvl1pPr marL="342900" indent="-342900" algn="just" defTabSz="4572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lvl="1" indent="-285750" algn="just" defTabSz="4572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hr-HR" dirty="0"/>
              <a:t>Biološki otpad koji je pretvoren u kvalitetan kompost u kombinaciji sa zemljom:</a:t>
            </a:r>
            <a:endParaRPr lang="en-US" dirty="0"/>
          </a:p>
          <a:p>
            <a:pPr lvl="1"/>
            <a:r>
              <a:rPr lang="hr-HR" dirty="0"/>
              <a:t>Efikasno hrani biljke,</a:t>
            </a:r>
            <a:endParaRPr lang="en-US" dirty="0"/>
          </a:p>
          <a:p>
            <a:pPr lvl="1"/>
            <a:r>
              <a:rPr lang="hr-HR" dirty="0"/>
              <a:t>Osigurava prozračnost  tla,</a:t>
            </a:r>
            <a:endParaRPr lang="en-US" dirty="0"/>
          </a:p>
          <a:p>
            <a:pPr lvl="1"/>
            <a:r>
              <a:rPr lang="hr-HR" dirty="0"/>
              <a:t>Zadržava vodu (čak do trećine svoje mase),</a:t>
            </a:r>
            <a:endParaRPr lang="en-US" dirty="0"/>
          </a:p>
          <a:p>
            <a:pPr lvl="1"/>
            <a:r>
              <a:rPr lang="hr-HR" dirty="0"/>
              <a:t>Stvara </a:t>
            </a:r>
            <a:r>
              <a:rPr lang="hr-HR" dirty="0" err="1"/>
              <a:t>uslove</a:t>
            </a:r>
            <a:r>
              <a:rPr lang="hr-HR" dirty="0"/>
              <a:t> za život organizama u i na tlu,</a:t>
            </a:r>
            <a:endParaRPr lang="en-US" dirty="0"/>
          </a:p>
          <a:p>
            <a:pPr lvl="1"/>
            <a:r>
              <a:rPr lang="hr-HR" dirty="0"/>
              <a:t>Pogoduje razvoju korijenskog dijela biljke,</a:t>
            </a:r>
            <a:endParaRPr lang="en-US" dirty="0"/>
          </a:p>
          <a:p>
            <a:pPr lvl="1"/>
            <a:r>
              <a:rPr lang="hr-HR" dirty="0"/>
              <a:t>Oplemenjuje svako tlo,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09836A7-C4F7-4E39-A15B-EB283F19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BA" dirty="0"/>
              <a:t>Pogodnosti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5FF6340-3776-40D8-8592-9EE38B9CDFBE}"/>
              </a:ext>
            </a:extLst>
          </p:cNvPr>
          <p:cNvSpPr txBox="1">
            <a:spLocks/>
          </p:cNvSpPr>
          <p:nvPr/>
        </p:nvSpPr>
        <p:spPr>
          <a:xfrm>
            <a:off x="611560" y="5206933"/>
            <a:ext cx="7488832" cy="6480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Zajedničko kompostiranje u školama osigurava cjelokupno ekološko obrazovanje, potiče kreativnost, osigurava zdraviji okoliš. 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6E76802-6052-40A3-A517-5E7183056DAF}"/>
              </a:ext>
            </a:extLst>
          </p:cNvPr>
          <p:cNvSpPr txBox="1">
            <a:spLocks/>
          </p:cNvSpPr>
          <p:nvPr/>
        </p:nvSpPr>
        <p:spPr>
          <a:xfrm>
            <a:off x="637992" y="5935290"/>
            <a:ext cx="7488832" cy="6480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Kompostiranjem se treba iskorijeniti pojava paljenja poljoprivrednih ostataka – emisije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dioksina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furana. </a:t>
            </a:r>
            <a:endParaRPr lang="hr-H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08172C-465B-4AB5-9DC5-BDF18A4528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375" y="1914976"/>
            <a:ext cx="2530185" cy="381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18AC-7E91-4BF5-951F-B8BF93F91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Snaga mora organskog uzgoja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C2A33-6EC6-4AFA-B80B-0C622A6461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417638"/>
            <a:ext cx="3258902" cy="5013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F379BF-15E9-4903-B3C1-25C42B199D35}"/>
              </a:ext>
            </a:extLst>
          </p:cNvPr>
          <p:cNvSpPr txBox="1"/>
          <p:nvPr/>
        </p:nvSpPr>
        <p:spPr>
          <a:xfrm>
            <a:off x="5033649" y="2636912"/>
            <a:ext cx="3121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effectLst/>
              </a:rPr>
              <a:t>“Nature can teach us so much, if we would only listen.”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4B3AD-BE54-47F9-BDE6-BD8FFCF6DAB3}"/>
              </a:ext>
            </a:extLst>
          </p:cNvPr>
          <p:cNvSpPr txBox="1"/>
          <p:nvPr/>
        </p:nvSpPr>
        <p:spPr>
          <a:xfrm>
            <a:off x="5031684" y="4005064"/>
            <a:ext cx="3528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FF0000"/>
                </a:solidFill>
                <a:effectLst/>
              </a:rPr>
              <a:t>“</a:t>
            </a:r>
            <a:r>
              <a:rPr lang="hr-BA" b="1" i="0" dirty="0">
                <a:solidFill>
                  <a:srgbClr val="FF0000"/>
                </a:solidFill>
                <a:effectLst/>
              </a:rPr>
              <a:t>Priroda nas može naučiti tako mnogo</a:t>
            </a:r>
            <a:r>
              <a:rPr lang="en-US" b="1" i="0" dirty="0">
                <a:solidFill>
                  <a:srgbClr val="FF0000"/>
                </a:solidFill>
                <a:effectLst/>
              </a:rPr>
              <a:t>, </a:t>
            </a:r>
            <a:r>
              <a:rPr lang="hr-BA" b="1" i="0" dirty="0">
                <a:solidFill>
                  <a:srgbClr val="FF0000"/>
                </a:solidFill>
                <a:effectLst/>
              </a:rPr>
              <a:t>kada bi je mi samo slušali</a:t>
            </a:r>
            <a:r>
              <a:rPr lang="en-US" b="1" i="0" dirty="0">
                <a:solidFill>
                  <a:srgbClr val="FF0000"/>
                </a:solidFill>
                <a:effectLst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7882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5E564B-D976-4D44-8E35-4FB1DE07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32638"/>
            <a:ext cx="4019550" cy="438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B6B6BD-8BF0-4675-B97F-9C01A04AC8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424149"/>
            <a:ext cx="2448272" cy="556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288D1-7723-4EBC-AAE9-7DA50EC8CD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11" y="1005554"/>
            <a:ext cx="7536180" cy="7772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09485F-DF28-4AC8-A25E-9E28C323C3D0}"/>
              </a:ext>
            </a:extLst>
          </p:cNvPr>
          <p:cNvSpPr txBox="1">
            <a:spLocks/>
          </p:cNvSpPr>
          <p:nvPr/>
        </p:nvSpPr>
        <p:spPr>
          <a:xfrm>
            <a:off x="611560" y="1859480"/>
            <a:ext cx="7338060" cy="63679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Životinjski i biljni svijet u moru je daleko zdraviji od sličnih na kopnu. Zašto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E81F3-B462-44EC-9BA0-A239662955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54" y="2556533"/>
            <a:ext cx="7524000" cy="111772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6C984F-9A57-4EF6-B975-E7570727F64D}"/>
              </a:ext>
            </a:extLst>
          </p:cNvPr>
          <p:cNvSpPr txBox="1">
            <a:spLocks/>
          </p:cNvSpPr>
          <p:nvPr/>
        </p:nvSpPr>
        <p:spPr>
          <a:xfrm>
            <a:off x="629311" y="3742655"/>
            <a:ext cx="7338060" cy="87721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More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obezbjeđuje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svojim stanovnicima potpuno balansiranu i odgovarajuću hemijsku prehranu, koju slatkovodne sredine i isprana tla nisu u mogućnosti da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obezbijede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13E6E31-8513-4218-9A0D-96AC87DEF7C0}"/>
              </a:ext>
            </a:extLst>
          </p:cNvPr>
          <p:cNvSpPr txBox="1">
            <a:spLocks/>
          </p:cNvSpPr>
          <p:nvPr/>
        </p:nvSpPr>
        <p:spPr>
          <a:xfrm>
            <a:off x="728371" y="5771171"/>
            <a:ext cx="7338060" cy="87721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Vode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okeana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sadrže idealan balans svih onih hranjivih elemenata potrebnih za kompleksne ćelijske grupe koje čine naša tijela.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BBFE6B-7B22-4F01-99DB-5433CC7AB6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70" y="4745942"/>
            <a:ext cx="7524000" cy="9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Sadržaj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B7414-0887-4F75-9675-829656EC95FE}"/>
              </a:ext>
            </a:extLst>
          </p:cNvPr>
          <p:cNvSpPr txBox="1">
            <a:spLocks/>
          </p:cNvSpPr>
          <p:nvPr/>
        </p:nvSpPr>
        <p:spPr>
          <a:xfrm>
            <a:off x="755576" y="1772816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Općenito o otpadu – statistički podaci komunalni otpad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7D7A35-0557-4554-B05C-A6B76F13D73E}"/>
              </a:ext>
            </a:extLst>
          </p:cNvPr>
          <p:cNvSpPr txBox="1">
            <a:spLocks/>
          </p:cNvSpPr>
          <p:nvPr/>
        </p:nvSpPr>
        <p:spPr>
          <a:xfrm>
            <a:off x="755576" y="2276872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Struktura komunalnog otpada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BFA43B-D54A-49AC-9CB2-DADE009716C2}"/>
              </a:ext>
            </a:extLst>
          </p:cNvPr>
          <p:cNvSpPr txBox="1">
            <a:spLocks/>
          </p:cNvSpPr>
          <p:nvPr/>
        </p:nvSpPr>
        <p:spPr>
          <a:xfrm>
            <a:off x="755576" y="2801887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Nivo reciklaže BiH 2021 : EU 2014 - 2020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4DB07A-C545-4A9D-B0A5-35B86C1693FF}"/>
              </a:ext>
            </a:extLst>
          </p:cNvPr>
          <p:cNvSpPr txBox="1">
            <a:spLocks/>
          </p:cNvSpPr>
          <p:nvPr/>
        </p:nvSpPr>
        <p:spPr>
          <a:xfrm>
            <a:off x="755576" y="3345890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Prioritetni zadaci – od komunalnog otpada do korisnog proizvoda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868D55-B442-42FD-8AB4-48726F3CFD69}"/>
              </a:ext>
            </a:extLst>
          </p:cNvPr>
          <p:cNvSpPr txBox="1">
            <a:spLocks/>
          </p:cNvSpPr>
          <p:nvPr/>
        </p:nvSpPr>
        <p:spPr>
          <a:xfrm>
            <a:off x="755576" y="3859661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 na farmama -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lumbrihumus</a:t>
            </a:r>
            <a:endParaRPr lang="hr-H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BB3B1E-AA76-4ABD-8900-A37F12DE5DFF}"/>
              </a:ext>
            </a:extLst>
          </p:cNvPr>
          <p:cNvSpPr txBox="1">
            <a:spLocks/>
          </p:cNvSpPr>
          <p:nvPr/>
        </p:nvSpPr>
        <p:spPr>
          <a:xfrm>
            <a:off x="755576" y="4373432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 – kućnog otpada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B98D91-C392-4432-BD46-024455276021}"/>
              </a:ext>
            </a:extLst>
          </p:cNvPr>
          <p:cNvSpPr txBox="1">
            <a:spLocks/>
          </p:cNvSpPr>
          <p:nvPr/>
        </p:nvSpPr>
        <p:spPr>
          <a:xfrm>
            <a:off x="757848" y="4887203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Snaga mora organskog uzgoja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FBA042-54E3-4E98-9E86-07C7A6D407B7}"/>
              </a:ext>
            </a:extLst>
          </p:cNvPr>
          <p:cNvSpPr txBox="1">
            <a:spLocks/>
          </p:cNvSpPr>
          <p:nvPr/>
        </p:nvSpPr>
        <p:spPr>
          <a:xfrm>
            <a:off x="755576" y="5431206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Primjeri ekološkog uzgoja</a:t>
            </a:r>
          </a:p>
        </p:txBody>
      </p:sp>
    </p:spTree>
    <p:extLst>
      <p:ext uri="{BB962C8B-B14F-4D97-AF65-F5344CB8AC3E}">
        <p14:creationId xmlns:p14="http://schemas.microsoft.com/office/powerpoint/2010/main" val="25363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5E564B-D976-4D44-8E35-4FB1DE07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32638"/>
            <a:ext cx="4019550" cy="438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B6B6BD-8BF0-4675-B97F-9C01A04AC8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424149"/>
            <a:ext cx="2448272" cy="556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5B5C1C-3CB0-4A46-B779-48CD81BF34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87" y="1340768"/>
            <a:ext cx="7504826" cy="64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2B3E3-32D5-4EFA-93FD-AA271E4844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87" y="2924944"/>
            <a:ext cx="7524000" cy="145782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CAAB3B-6A57-4072-8AFA-93DBF90524C8}"/>
              </a:ext>
            </a:extLst>
          </p:cNvPr>
          <p:cNvSpPr txBox="1">
            <a:spLocks/>
          </p:cNvSpPr>
          <p:nvPr/>
        </p:nvSpPr>
        <p:spPr>
          <a:xfrm>
            <a:off x="819587" y="2092175"/>
            <a:ext cx="7338060" cy="63679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Ljudska krv je oko 25 posto morska voda. Cijelih 85 posto života na zemlji potiče iz mora.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38B8B0-4D09-4962-A1A4-20D86B458C83}"/>
              </a:ext>
            </a:extLst>
          </p:cNvPr>
          <p:cNvSpPr txBox="1">
            <a:spLocks/>
          </p:cNvSpPr>
          <p:nvPr/>
        </p:nvSpPr>
        <p:spPr>
          <a:xfrm>
            <a:off x="819587" y="4608582"/>
            <a:ext cx="7338060" cy="126869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Morska voda ima slani ukus, slična je soli koju koristimo u prehrani, pažljivim ispitivanjem otkrivamo da je morska sol tamnija, hemijska analiza pokazuje da su svi elementi iz periodnog sistema prisutni, izuzimajući neke od plinova.</a:t>
            </a:r>
          </a:p>
        </p:txBody>
      </p:sp>
    </p:spTree>
    <p:extLst>
      <p:ext uri="{BB962C8B-B14F-4D97-AF65-F5344CB8AC3E}">
        <p14:creationId xmlns:p14="http://schemas.microsoft.com/office/powerpoint/2010/main" val="9509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5E564B-D976-4D44-8E35-4FB1DE07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42" y="663713"/>
            <a:ext cx="4019550" cy="438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B6B6BD-8BF0-4675-B97F-9C01A04AC8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571036"/>
            <a:ext cx="2448272" cy="556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6C93A6-AC7D-468E-B1B5-1EF38AAE3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1" y="1185114"/>
            <a:ext cx="7547502" cy="1188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BA974-4F34-4C6E-ACF7-E0FAE10488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72" y="3440223"/>
            <a:ext cx="7524000" cy="202786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1501C-D680-4A17-B1C9-96D91B7EB0FF}"/>
              </a:ext>
            </a:extLst>
          </p:cNvPr>
          <p:cNvSpPr txBox="1">
            <a:spLocks/>
          </p:cNvSpPr>
          <p:nvPr/>
        </p:nvSpPr>
        <p:spPr>
          <a:xfrm>
            <a:off x="476421" y="2423497"/>
            <a:ext cx="7338060" cy="91953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Natrijum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hlorid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glavna komponenta morske soli je toksična za biljke. Međutim, Dr. Murray je testiranjem otkrio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kojim se sprječava ovaj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uticaj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soli na korijene strukture biljaka.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F1F012-E54A-4868-AB48-4FF2730276C7}"/>
              </a:ext>
            </a:extLst>
          </p:cNvPr>
          <p:cNvSpPr txBox="1">
            <a:spLocks/>
          </p:cNvSpPr>
          <p:nvPr/>
        </p:nvSpPr>
        <p:spPr>
          <a:xfrm>
            <a:off x="476421" y="5493692"/>
            <a:ext cx="7338060" cy="120223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Naša kuhinjska sol u količinama koja je korištena za đubrenje je opasna za biljke,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vjerovatno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ih ubila. Ali prisustvo drugih elemenata u morskoj vodi omogućuju da natrijum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hlorid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nije otrovan biljkama. Ustvari, sol je MOŽDA neophodna za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absorpciju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teških elemenata tla.  </a:t>
            </a:r>
          </a:p>
        </p:txBody>
      </p:sp>
    </p:spTree>
    <p:extLst>
      <p:ext uri="{BB962C8B-B14F-4D97-AF65-F5344CB8AC3E}">
        <p14:creationId xmlns:p14="http://schemas.microsoft.com/office/powerpoint/2010/main" val="32007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19898-DCB4-4E65-9DD5-4DA42AA6F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01" y="208225"/>
            <a:ext cx="4114800" cy="9525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FCB3486-9CE1-4FE3-9DF8-53B849F88349}"/>
              </a:ext>
            </a:extLst>
          </p:cNvPr>
          <p:cNvSpPr txBox="1">
            <a:spLocks/>
          </p:cNvSpPr>
          <p:nvPr/>
        </p:nvSpPr>
        <p:spPr>
          <a:xfrm>
            <a:off x="902970" y="4293096"/>
            <a:ext cx="7338060" cy="1739264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Samo biljke imaju svojstvo fotosinteze,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nevjerovatne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mogućnosti da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transformišu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beživotne, inertne elemente iz tla u živu hranjivu namirnicu. Korištenjem svjetlosne energije, biljke vežu neorganski ugljikov atom u organski. Životinje jedu biljke, druge životinje jedu biljojede, pošto veće životinje jedu manje, proces ide do čovjeka čime se potvrđuje naša dominantnost nad prirodom.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C5A05-AA73-41CA-9093-96D41C6E46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21" y="1641060"/>
            <a:ext cx="7604760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CC890-F957-46C1-9655-1D301D5033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2530624"/>
            <a:ext cx="4862842" cy="195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1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19898-DCB4-4E65-9DD5-4DA42AA6F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01" y="208225"/>
            <a:ext cx="4114800" cy="9525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07CBE0-AAF5-4DEE-BC64-FD0F4702926E}"/>
              </a:ext>
            </a:extLst>
          </p:cNvPr>
          <p:cNvSpPr txBox="1">
            <a:spLocks/>
          </p:cNvSpPr>
          <p:nvPr/>
        </p:nvSpPr>
        <p:spPr>
          <a:xfrm>
            <a:off x="747041" y="3364018"/>
            <a:ext cx="7338060" cy="1433134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Ljudi i druge životinje ne mogu imati bilo kakvu korist od hemijskih elemenata, to je jedino moguće njihovim vezanjem sa ugljikovim atomom.                               isključiva uloga biljaka na zemlji je transformacija neorganskih elemenata u organske spojeve koje koriste životinje.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786EAD-16E7-453B-9D60-773C626186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46" y="1104409"/>
            <a:ext cx="7524000" cy="2259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F2F7D9-3FB7-404E-8DE2-292E0F4A7B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41" y="5013176"/>
            <a:ext cx="7524000" cy="861467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4794484-4EB1-47FA-8497-331F158A2083}"/>
              </a:ext>
            </a:extLst>
          </p:cNvPr>
          <p:cNvSpPr txBox="1">
            <a:spLocks/>
          </p:cNvSpPr>
          <p:nvPr/>
        </p:nvSpPr>
        <p:spPr>
          <a:xfrm>
            <a:off x="717446" y="6021288"/>
            <a:ext cx="7338060" cy="545957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Proizvodnja hrane treba biti početak preventivne medicine. Ovo je zaključak dr.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Maynard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Murraya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početak </a:t>
            </a:r>
            <a:r>
              <a:rPr lang="hr-BA" sz="1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Energije mora u poljoprivredi.</a:t>
            </a:r>
            <a:endParaRPr lang="hr-BA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DD77CB-A987-461C-83BA-D5D0F57B25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" y="1230370"/>
            <a:ext cx="7524000" cy="1948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D1CEB-812F-41AD-A719-C5007F2D9F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15" y="4477010"/>
            <a:ext cx="7536180" cy="1150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91C6F-90A6-4F92-BA11-B128D9E7D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290" y="347682"/>
            <a:ext cx="4533900" cy="9810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C21C56-99F0-458C-8702-DE5E582F2F95}"/>
              </a:ext>
            </a:extLst>
          </p:cNvPr>
          <p:cNvSpPr txBox="1">
            <a:spLocks/>
          </p:cNvSpPr>
          <p:nvPr/>
        </p:nvSpPr>
        <p:spPr>
          <a:xfrm>
            <a:off x="740444" y="3199680"/>
            <a:ext cx="7338060" cy="130944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Hemijski govoreći, kiša je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destilovana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voda. Pada na tlo od njegovog nastanka, klešući ga, što se sada prepoznaje kao pejzaž.                                </a:t>
            </a:r>
          </a:p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kiša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odsrtanjuje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gornji sloj tla erozijom, odnoseći ga u niža područja, eventualno i do mora.</a:t>
            </a:r>
          </a:p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endParaRPr lang="hr-BA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23643B-959E-4636-BD90-E64D57D3C233}"/>
              </a:ext>
            </a:extLst>
          </p:cNvPr>
          <p:cNvSpPr txBox="1">
            <a:spLocks/>
          </p:cNvSpPr>
          <p:nvPr/>
        </p:nvSpPr>
        <p:spPr>
          <a:xfrm>
            <a:off x="737475" y="5690702"/>
            <a:ext cx="7338060" cy="81961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Kiša, međutim, također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ispira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tlo od mnogih elemenata, noseći ih more. Kada god kiši, tlo se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ispira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nekih vitalnih sastojaka neophodnih biljkama za ishranu i život. </a:t>
            </a:r>
          </a:p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endParaRPr lang="hr-BA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19DEDE-3735-4389-B3C3-E708FAB430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423" y="1328757"/>
            <a:ext cx="3926164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AD0D28-BED4-4405-BD79-C5A3EB0DB7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556792"/>
            <a:ext cx="7414260" cy="3307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FE21C-319C-4F91-A564-B8EFADA96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11" y="188640"/>
            <a:ext cx="3533775" cy="1228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F5E05-54CE-4DB5-9C42-9EEE850E7C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655966"/>
            <a:ext cx="7443861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BF5C3-007B-41CF-AEB0-0E8C920CBA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16632"/>
            <a:ext cx="3535986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A0B55-C419-4721-83FF-D2B8DEB346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700808"/>
            <a:ext cx="5047697" cy="184832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AAF825-401A-4AF3-9F12-07514A5E7D17}"/>
              </a:ext>
            </a:extLst>
          </p:cNvPr>
          <p:cNvSpPr txBox="1">
            <a:spLocks/>
          </p:cNvSpPr>
          <p:nvPr/>
        </p:nvSpPr>
        <p:spPr>
          <a:xfrm>
            <a:off x="5227208" y="2831215"/>
            <a:ext cx="2945191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Huminska</a:t>
            </a: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kiselina - koloid.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CD13B-324B-4F18-BAB3-933FCA8B88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1" y="3564385"/>
            <a:ext cx="864487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5E43E1-0D9E-4872-8652-F70A4B4B30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844824"/>
            <a:ext cx="7284720" cy="3848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58093-D9C1-44FD-9970-DDEBD14B67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649" y="548680"/>
            <a:ext cx="4212701" cy="92667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A2781F-6E0B-4899-A5A8-EAC560F0C1BB}"/>
              </a:ext>
            </a:extLst>
          </p:cNvPr>
          <p:cNvSpPr txBox="1">
            <a:spLocks/>
          </p:cNvSpPr>
          <p:nvPr/>
        </p:nvSpPr>
        <p:spPr>
          <a:xfrm>
            <a:off x="902969" y="1988840"/>
            <a:ext cx="7338060" cy="1556669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Približno 70 % zemljine površine je prekriveno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okeanima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Protekle dvije milijarde godina kopno je ispirano kišama, odnoseći brojne elemente tla u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okeane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Na taj način su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okeani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postali ogroman recipijent hemijski bogatih balansiranih sadržaja koji podržavaju život na tlu. 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4428B3-E17F-4483-9372-BEEA540DBDB3}"/>
              </a:ext>
            </a:extLst>
          </p:cNvPr>
          <p:cNvSpPr txBox="1">
            <a:spLocks/>
          </p:cNvSpPr>
          <p:nvPr/>
        </p:nvSpPr>
        <p:spPr>
          <a:xfrm>
            <a:off x="929600" y="4479896"/>
            <a:ext cx="7338060" cy="1224136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svjetskom nivou, oko 4 milijarde tona rastvorenog materijala se rijekama svake godine dopremi u mora. Najrastvoreniji elementi se prvo pokupe kišom, iz tih razloga je natrijum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hlorid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(kuhinjska sol) slabo zastupljena na tlu za razliku od mora.   </a:t>
            </a:r>
          </a:p>
        </p:txBody>
      </p:sp>
    </p:spTree>
    <p:extLst>
      <p:ext uri="{BB962C8B-B14F-4D97-AF65-F5344CB8AC3E}">
        <p14:creationId xmlns:p14="http://schemas.microsoft.com/office/powerpoint/2010/main" val="421202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6CEE32-1E62-40A2-ACBB-299E98BF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04664"/>
            <a:ext cx="4381500" cy="1000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84100-645C-4E73-9404-EBB81DA376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70" y="1340768"/>
            <a:ext cx="7421880" cy="323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2B498-BF32-463F-986D-71422BDDB7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" y="5013176"/>
            <a:ext cx="7414260" cy="157734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553E0D-75F8-4AF4-AC03-1CD2EEFF6D44}"/>
              </a:ext>
            </a:extLst>
          </p:cNvPr>
          <p:cNvSpPr txBox="1">
            <a:spLocks/>
          </p:cNvSpPr>
          <p:nvPr/>
        </p:nvSpPr>
        <p:spPr>
          <a:xfrm>
            <a:off x="861060" y="2340893"/>
            <a:ext cx="7338060" cy="2304256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Dobro formirano neisprano tlo za uzgoj žitarica sadrži znatne količine azota, fosfora, sumpora, kalija, kalcija i magnezija. Ovo su primarni elementi smatraju se neophodnim za razvoj i rast bilja. U manjim količinama i u različitim udjelima tlo sadrži bakar, cink, bor, molibden,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vanadijum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mangan, kobalt, jod, hlor, željezo, fluor, natrijum,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barijum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druge elemente. Zbog njihovog malog udjela ili tragova u tlu, ovi sekundarni elementi su nazvani „elementi u tragovima”.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D5B82F-B63A-4A6C-88C0-0F60B2D700EF}"/>
              </a:ext>
            </a:extLst>
          </p:cNvPr>
          <p:cNvSpPr txBox="1">
            <a:spLocks/>
          </p:cNvSpPr>
          <p:nvPr/>
        </p:nvSpPr>
        <p:spPr>
          <a:xfrm>
            <a:off x="937260" y="4986795"/>
            <a:ext cx="7338060" cy="1577340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Primarni elementi tla su temelji prehrane biljaka i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gradivni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materijal biljnih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osnovih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struktura, elemente u tragovima treba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posmatrati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kao bitne sastojke dobrog zdravlja i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funkcionisanja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bilja. Ova tvrdnja se može ilustrirati raznim primjerima bolesti biljaka, što je rezultat nedostatka elemenata u tragovima.   </a:t>
            </a:r>
          </a:p>
        </p:txBody>
      </p:sp>
    </p:spTree>
    <p:extLst>
      <p:ext uri="{BB962C8B-B14F-4D97-AF65-F5344CB8AC3E}">
        <p14:creationId xmlns:p14="http://schemas.microsoft.com/office/powerpoint/2010/main" val="41146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424E5A-FE5B-49BA-8E2B-D74B7E99CA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37" y="260648"/>
            <a:ext cx="3307631" cy="1052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1242F8-7E9E-4225-864F-7E622377DE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308784"/>
            <a:ext cx="7431668" cy="456020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8A1F0F-908E-4F70-90D7-318A82C87656}"/>
              </a:ext>
            </a:extLst>
          </p:cNvPr>
          <p:cNvSpPr txBox="1">
            <a:spLocks/>
          </p:cNvSpPr>
          <p:nvPr/>
        </p:nvSpPr>
        <p:spPr>
          <a:xfrm>
            <a:off x="683568" y="1740832"/>
            <a:ext cx="7384864" cy="2016224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Otpornost na bolesti biljaka i životinja u moru se značajno razlikuje od otpornosti bolesti kopnenih biljaka i životinja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upoređujući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iste ili slične vrste. Npr. sve slatkovodne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pastrmike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oboljevaju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karcinoma jetre nakon pet i po godina; karcinom se nikada ne javlja kod morskih pastrmki. Također je poznato da sve kopnene životinje razvijaju arterioskleroze dok se kod morskih životinja iste nikada nisu evidentirale.  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73AFE-BD73-40E4-B781-3B5B911AC42A}"/>
              </a:ext>
            </a:extLst>
          </p:cNvPr>
          <p:cNvSpPr txBox="1">
            <a:spLocks/>
          </p:cNvSpPr>
          <p:nvPr/>
        </p:nvSpPr>
        <p:spPr>
          <a:xfrm>
            <a:off x="712174" y="5949280"/>
            <a:ext cx="7338060" cy="6480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Morske životinje očigledno duže žive u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poređenju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 sličnim kopnenim vrstama.     </a:t>
            </a:r>
          </a:p>
        </p:txBody>
      </p:sp>
    </p:spTree>
    <p:extLst>
      <p:ext uri="{BB962C8B-B14F-4D97-AF65-F5344CB8AC3E}">
        <p14:creationId xmlns:p14="http://schemas.microsoft.com/office/powerpoint/2010/main" val="10793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Otpad – statistika ESAB 2030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1102F-49F7-4084-AA67-56ABFBECB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484784"/>
            <a:ext cx="7372350" cy="44481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E6CA7C8-061B-4773-A7F7-2E9814AAFE43}"/>
              </a:ext>
            </a:extLst>
          </p:cNvPr>
          <p:cNvSpPr/>
          <p:nvPr/>
        </p:nvSpPr>
        <p:spPr>
          <a:xfrm>
            <a:off x="6732240" y="2492896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24D2A-D30D-4F9B-BF45-7E580F1E13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3921611"/>
            <a:ext cx="676715" cy="310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B1A4BF-9E26-42D1-9A06-A4DEF6987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557" y="2812809"/>
            <a:ext cx="676715" cy="310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E7203-B186-4B23-821F-F3C48ECD47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150" y="3577115"/>
            <a:ext cx="676715" cy="310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853AC-AB80-4942-A4D3-595E20FD80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5216063"/>
            <a:ext cx="676715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7E3FA7-07FC-463D-8943-8E6E40D1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87" y="187869"/>
            <a:ext cx="3533775" cy="1228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573B92-923E-4E2F-BDB4-CAA6629703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04" y="1484784"/>
            <a:ext cx="7368540" cy="46482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5B8377-C829-4093-B798-B3F7E80F528E}"/>
              </a:ext>
            </a:extLst>
          </p:cNvPr>
          <p:cNvSpPr txBox="1">
            <a:spLocks/>
          </p:cNvSpPr>
          <p:nvPr/>
        </p:nvSpPr>
        <p:spPr>
          <a:xfrm>
            <a:off x="899919" y="2032346"/>
            <a:ext cx="7338060" cy="648072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Kako se gornji sloj tla sve više osiromašuje (ispiranjem, intenzivnim uzgojem), ljudi počinju da taj gubitak nadoknađuju đubrenjem.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029D1B-B977-4E43-83AC-5DDF9C05C2F9}"/>
              </a:ext>
            </a:extLst>
          </p:cNvPr>
          <p:cNvSpPr txBox="1">
            <a:spLocks/>
          </p:cNvSpPr>
          <p:nvPr/>
        </p:nvSpPr>
        <p:spPr>
          <a:xfrm>
            <a:off x="899919" y="4120578"/>
            <a:ext cx="7338060" cy="1008112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U današnje vrijeme se đubrenjem dodaju osnovni elementi azot, fosfor i kalij NPK sa krečom (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kalcijum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hlorid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koji u velikim količinama inicijalno utiču na veliki urod 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D270BD-9B34-49F7-8BD8-F50BB29ADE23}"/>
              </a:ext>
            </a:extLst>
          </p:cNvPr>
          <p:cNvSpPr txBox="1">
            <a:spLocks/>
          </p:cNvSpPr>
          <p:nvPr/>
        </p:nvSpPr>
        <p:spPr>
          <a:xfrm>
            <a:off x="899919" y="6137920"/>
            <a:ext cx="7338060" cy="72008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Nije čudo da bolesti stalno napadaju razne kopnene organizme, uključujući i ljude.</a:t>
            </a:r>
          </a:p>
        </p:txBody>
      </p:sp>
    </p:spTree>
    <p:extLst>
      <p:ext uri="{BB962C8B-B14F-4D97-AF65-F5344CB8AC3E}">
        <p14:creationId xmlns:p14="http://schemas.microsoft.com/office/powerpoint/2010/main" val="34189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7EB7E6-C829-403A-9138-61D8ACC7E3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628800"/>
            <a:ext cx="7164000" cy="3169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472AFF-6FA2-46CA-9425-977E5475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500928"/>
            <a:ext cx="4210050" cy="9239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37745C-8E46-406B-A05F-B940E29FBA53}"/>
              </a:ext>
            </a:extLst>
          </p:cNvPr>
          <p:cNvSpPr txBox="1">
            <a:spLocks/>
          </p:cNvSpPr>
          <p:nvPr/>
        </p:nvSpPr>
        <p:spPr>
          <a:xfrm>
            <a:off x="685090" y="3573017"/>
            <a:ext cx="7338060" cy="720080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Poljoprivrednici će hemijskim đubrenjem dodati samo tri do šest elemenata od ukupnog broja koje su biljke iscrpile.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79F325-C2A4-462B-B2A4-9379B4D231D5}"/>
              </a:ext>
            </a:extLst>
          </p:cNvPr>
          <p:cNvSpPr txBox="1">
            <a:spLocks/>
          </p:cNvSpPr>
          <p:nvPr/>
        </p:nvSpPr>
        <p:spPr>
          <a:xfrm>
            <a:off x="772127" y="1628800"/>
            <a:ext cx="7338060" cy="1656184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Kad god se zasadi polje kukuruza, tlo mora imati 48 elemenata, pošto kukuruzna svila sadrži toliko elemenata. Pšenica i zob koriste više od 36 elemenata dok soja, jabuke, kruške, breskve i drugo voće iz tla koriste preko 30 elemenata. Većina povrća, uključujući grašak,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krompir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paradajiz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mrkva i salate iz tla koriste više od 25 elemenata.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87B94-80E8-489A-85EA-F51038505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5085929"/>
            <a:ext cx="7053683" cy="16216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B82D36-1E2B-4B46-B7B3-B363C7A01FCB}"/>
              </a:ext>
            </a:extLst>
          </p:cNvPr>
          <p:cNvSpPr txBox="1">
            <a:spLocks/>
          </p:cNvSpPr>
          <p:nvPr/>
        </p:nvSpPr>
        <p:spPr>
          <a:xfrm>
            <a:off x="653524" y="5536727"/>
            <a:ext cx="7338060" cy="720080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Bolesti biljaka i životinja su rezultat nedostatka potrebnih elemenata u fazi razvojnog ciklusa.</a:t>
            </a:r>
          </a:p>
        </p:txBody>
      </p:sp>
    </p:spTree>
    <p:extLst>
      <p:ext uri="{BB962C8B-B14F-4D97-AF65-F5344CB8AC3E}">
        <p14:creationId xmlns:p14="http://schemas.microsoft.com/office/powerpoint/2010/main" val="377622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1E671-40D7-490A-8947-75D511749F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49" y="1700808"/>
            <a:ext cx="7338060" cy="3025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1D90B-3DA2-4C03-AB58-EF5E60769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55255"/>
            <a:ext cx="3533775" cy="122872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54701E-A335-44E0-8A3E-FE48DF2704FF}"/>
              </a:ext>
            </a:extLst>
          </p:cNvPr>
          <p:cNvSpPr txBox="1">
            <a:spLocks/>
          </p:cNvSpPr>
          <p:nvPr/>
        </p:nvSpPr>
        <p:spPr>
          <a:xfrm>
            <a:off x="755576" y="4968675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Prva primjena 50 gr/m</a:t>
            </a:r>
            <a:r>
              <a:rPr lang="hr-BA" sz="18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tla – 50 kg/</a:t>
            </a:r>
            <a:r>
              <a:rPr lang="hr-BA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dunum</a:t>
            </a: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A8621E-2C6C-4A04-9F6A-13521D6940F5}"/>
              </a:ext>
            </a:extLst>
          </p:cNvPr>
          <p:cNvSpPr txBox="1">
            <a:spLocks/>
          </p:cNvSpPr>
          <p:nvPr/>
        </p:nvSpPr>
        <p:spPr>
          <a:xfrm>
            <a:off x="755576" y="5504569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Naredne godine 15 gr/m</a:t>
            </a:r>
            <a:r>
              <a:rPr lang="hr-BA" sz="18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tla – 15 kg/</a:t>
            </a:r>
            <a:r>
              <a:rPr lang="hr-BA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dunum</a:t>
            </a:r>
            <a:endParaRPr lang="hr-B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CEC0AB-C293-49A7-AB61-94D9ACBD2681}"/>
              </a:ext>
            </a:extLst>
          </p:cNvPr>
          <p:cNvSpPr txBox="1">
            <a:spLocks/>
          </p:cNvSpPr>
          <p:nvPr/>
        </p:nvSpPr>
        <p:spPr>
          <a:xfrm>
            <a:off x="755576" y="6040463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kg morske soli – 1 000 litara vode.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F6C546-B8FE-43CB-8474-12640058D48A}"/>
              </a:ext>
            </a:extLst>
          </p:cNvPr>
          <p:cNvSpPr txBox="1">
            <a:spLocks/>
          </p:cNvSpPr>
          <p:nvPr/>
        </p:nvSpPr>
        <p:spPr>
          <a:xfrm>
            <a:off x="733885" y="3429000"/>
            <a:ext cx="7338060" cy="1451493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Eksperimenti su pokazali da kopnene biljke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tolerišu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od 400 cc do 1000 cc morske vode na trećinu kubne stope tla. Isparavanjem morske vode, preostali sadržaj se može koristiti kao svako drugo đubrivo za tlo u količini od 500 do 3000 funti po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akru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Ova količina je dovoljna za narednih četiri do pet godina.  </a:t>
            </a:r>
          </a:p>
        </p:txBody>
      </p:sp>
    </p:spTree>
    <p:extLst>
      <p:ext uri="{BB962C8B-B14F-4D97-AF65-F5344CB8AC3E}">
        <p14:creationId xmlns:p14="http://schemas.microsoft.com/office/powerpoint/2010/main" val="40675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E64B3B-3D02-499D-8562-E5B61B6E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BA" dirty="0"/>
              <a:t>Način primjene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F5C25-9A6E-485E-B4F8-129D2BAC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30715"/>
            <a:ext cx="3672408" cy="3923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E65830-BD79-4ACA-8C37-C0F98963E5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830658"/>
            <a:ext cx="3651108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9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F0BB1-6B2F-46D8-9994-989AEDEDFC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890" y="116632"/>
            <a:ext cx="5372000" cy="1836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FE69BF-414C-4CA3-AFC1-AA150A8FF6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988471"/>
            <a:ext cx="6598548" cy="475289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714D4-6C8A-42C7-B98F-2D44C084FDE8}"/>
              </a:ext>
            </a:extLst>
          </p:cNvPr>
          <p:cNvSpPr txBox="1">
            <a:spLocks/>
          </p:cNvSpPr>
          <p:nvPr/>
        </p:nvSpPr>
        <p:spPr>
          <a:xfrm>
            <a:off x="690324" y="2996952"/>
            <a:ext cx="7338060" cy="23622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Oko 95% suhe materije biljaka se sastoji od četiri elementa: ugljik, vodik, kisik i azot. Veći dio preostale težine se sastoji od makro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nutritijenata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koji uključuju fosfor, kalij,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kalcijum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magnezij, silicij, natrijum, sumpor, bor i hlor. Manje od 1% ukupno suhe težine su elementi u tragovima ili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mikronutritijenti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Iako prisutni u vrlo malim količinama, ovi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mikronutrijenti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 jednako bitni za rast kao i elementi koji čine veći dio suhe težine biljke</a:t>
            </a:r>
          </a:p>
        </p:txBody>
      </p:sp>
    </p:spTree>
    <p:extLst>
      <p:ext uri="{BB962C8B-B14F-4D97-AF65-F5344CB8AC3E}">
        <p14:creationId xmlns:p14="http://schemas.microsoft.com/office/powerpoint/2010/main" val="31300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26837F-6E62-4131-B949-83DBEF35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32656"/>
            <a:ext cx="3686175" cy="904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4961AB-90F0-47FD-BF49-C243ECC0E2B7}"/>
              </a:ext>
            </a:extLst>
          </p:cNvPr>
          <p:cNvGrpSpPr/>
          <p:nvPr/>
        </p:nvGrpSpPr>
        <p:grpSpPr>
          <a:xfrm>
            <a:off x="1515194" y="1340768"/>
            <a:ext cx="5911353" cy="2771840"/>
            <a:chOff x="1616323" y="1624934"/>
            <a:chExt cx="5911353" cy="27718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53D859-F7BE-45BA-92D7-552E9228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6323" y="1624934"/>
              <a:ext cx="5911353" cy="12342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9CD27B-592B-4D39-AE88-0C516EAD0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6187" y="2859174"/>
              <a:ext cx="5851963" cy="1537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76F151-A7F4-4C80-801F-3E4F80D97F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0" y="4352070"/>
            <a:ext cx="7200000" cy="233032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AE70C0-3398-47F1-AF6A-03E1A6A93B6A}"/>
              </a:ext>
            </a:extLst>
          </p:cNvPr>
          <p:cNvSpPr txBox="1">
            <a:spLocks/>
          </p:cNvSpPr>
          <p:nvPr/>
        </p:nvSpPr>
        <p:spPr>
          <a:xfrm>
            <a:off x="972000" y="4676280"/>
            <a:ext cx="7338060" cy="2016224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Tokom 1957 proveden je test na vinogradu podijeljenom na kontrolno i eksperimentalno polje tretirano morskom solju. Analizu rezultata uzgojenog grožđa i soka grožđa je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kontrolisao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Američki istražni i testni laboratorij iz Čikaga. Sok iz kontrolnog grožđa je imao 13,6% šećera, u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eksperimentanom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bilo 16,87% šećera. Sadržaj šećera u kontrolnom grožđu je bio 11,45% u eksperimentalnom 14,21%.</a:t>
            </a:r>
          </a:p>
        </p:txBody>
      </p:sp>
    </p:spTree>
    <p:extLst>
      <p:ext uri="{BB962C8B-B14F-4D97-AF65-F5344CB8AC3E}">
        <p14:creationId xmlns:p14="http://schemas.microsoft.com/office/powerpoint/2010/main" val="33439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26837F-6E62-4131-B949-83DBEF35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3" y="116632"/>
            <a:ext cx="3686175" cy="904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1AA9A-ABF3-4D86-891E-B5F8F18B0E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032006"/>
            <a:ext cx="5479162" cy="20951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60F4F2-A82D-4563-B6B2-55765EF62500}"/>
              </a:ext>
            </a:extLst>
          </p:cNvPr>
          <p:cNvGrpSpPr/>
          <p:nvPr/>
        </p:nvGrpSpPr>
        <p:grpSpPr>
          <a:xfrm>
            <a:off x="1778486" y="3127151"/>
            <a:ext cx="5479162" cy="2095145"/>
            <a:chOff x="1382040" y="3395076"/>
            <a:chExt cx="5947215" cy="22147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5BAE62-9308-4C53-A678-B68B3B80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2040" y="3395076"/>
              <a:ext cx="5947215" cy="13069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FF5CE6-B24B-44A6-A01C-765517132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2040" y="4713110"/>
              <a:ext cx="5947215" cy="89669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76A925-56BF-4281-AF57-5A58C356D5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5188828"/>
            <a:ext cx="7524000" cy="16691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238EEE-49A8-448E-9951-9D4F235BD679}"/>
              </a:ext>
            </a:extLst>
          </p:cNvPr>
          <p:cNvSpPr txBox="1">
            <a:spLocks/>
          </p:cNvSpPr>
          <p:nvPr/>
        </p:nvSpPr>
        <p:spPr>
          <a:xfrm>
            <a:off x="560514" y="5241920"/>
            <a:ext cx="7338060" cy="923383"/>
          </a:xfrm>
          <a:prstGeom prst="rect">
            <a:avLst/>
          </a:prstGeom>
          <a:solidFill>
            <a:schemeClr val="bg1"/>
          </a:solidFill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Korištenje morske soli u fazi đubrenja ne isključuje da farmeri dodaju i glavne elemente </a:t>
            </a:r>
            <a:r>
              <a:rPr lang="hr-BA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azor</a:t>
            </a:r>
            <a:r>
              <a:rPr lang="hr-BA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fosfor, kalij NPK.</a:t>
            </a:r>
          </a:p>
        </p:txBody>
      </p:sp>
    </p:spTree>
    <p:extLst>
      <p:ext uri="{BB962C8B-B14F-4D97-AF65-F5344CB8AC3E}">
        <p14:creationId xmlns:p14="http://schemas.microsoft.com/office/powerpoint/2010/main" val="42699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A65E3-8EC2-4B8C-BBCB-B0048B7D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88840"/>
            <a:ext cx="3057525" cy="4162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3A1C15-8D8E-43F9-9127-8A68FA1593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103529"/>
            <a:ext cx="3186382" cy="4281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77A5A-FAFD-4805-A3AF-7091CC56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196752"/>
            <a:ext cx="3095625" cy="4114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780C154-88AB-4BF6-83E1-9A963308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/>
              <a:t>Ekološki uzgoj – novembar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7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288BE8-A4E7-4EE3-AF1B-780BCD3F80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780928"/>
            <a:ext cx="4594650" cy="290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749F6-3002-4F5E-A7A6-E6103C7F34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349662"/>
            <a:ext cx="3213764" cy="43292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8D8F4B-7F21-4F64-856E-5F1BAF41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/>
              <a:t>Ekološki uzgoj – novembar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EACCA-1A31-41DD-89DB-F216811E25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75" y="1700808"/>
            <a:ext cx="3216126" cy="4391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A6F01B-C939-4C89-A232-4F0F9426FD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4744"/>
            <a:ext cx="3913262" cy="5180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17F2A8-066A-4D83-96BC-E83745310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529259"/>
            <a:ext cx="3019425" cy="4114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38058A-1E66-4C98-8067-7A50560E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/>
              <a:t>Ekološki uzgoj – novembar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9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Struktura otpada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8768A4-F581-4C41-B443-15A2FD182EF3}"/>
              </a:ext>
            </a:extLst>
          </p:cNvPr>
          <p:cNvSpPr txBox="1">
            <a:spLocks/>
          </p:cNvSpPr>
          <p:nvPr/>
        </p:nvSpPr>
        <p:spPr>
          <a:xfrm>
            <a:off x="539552" y="1638232"/>
            <a:ext cx="7898998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Tokom 2018 u okviru projekta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BuHAWK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analiziran je sastav komunalnog otpada po frakcijama u Travniku jedna zimska i jedna ljetna analiza.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1F002-C8E5-4FB3-848F-D25A84EEA0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149" y="2812170"/>
            <a:ext cx="5199702" cy="24075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26712B-2D79-4159-BD40-6C708C4CFD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20" y="5623224"/>
            <a:ext cx="7553104" cy="4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03C0C-DBFE-49E6-BBB7-97373BC9F6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01" y="1700808"/>
            <a:ext cx="3384128" cy="45976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4BFE4-B0BE-4FD8-9145-E5B40A496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564904"/>
            <a:ext cx="3076575" cy="26384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145089-C821-4191-8653-9F3EBBD7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/>
              <a:t>Ekološki uzgoj – novembar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38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3A8BAC-8CCB-48C2-868A-B2CDED206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638320"/>
            <a:ext cx="3019425" cy="417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4D881-AF6B-4581-8707-5720504F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93" y="1628800"/>
            <a:ext cx="3009900" cy="41624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2DB0AB-3443-4834-977D-CAF0F983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BA" dirty="0"/>
              <a:t>Ekološki uzgoj - decembar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2DB0AB-3443-4834-977D-CAF0F983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/>
              <a:t>Test klijanja PMF Sarajevo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35FAC-887B-4316-A251-0B8B43F8DB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85" y="1337434"/>
            <a:ext cx="3529890" cy="2682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F2C080-2AAC-41EE-8B1C-AA1CAE1C83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67" y="1337435"/>
            <a:ext cx="3498088" cy="26824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6E0163-169E-4CF5-B4E5-D7F8CF3D56B9}"/>
              </a:ext>
            </a:extLst>
          </p:cNvPr>
          <p:cNvSpPr txBox="1">
            <a:spLocks/>
          </p:cNvSpPr>
          <p:nvPr/>
        </p:nvSpPr>
        <p:spPr>
          <a:xfrm>
            <a:off x="732028" y="4841387"/>
            <a:ext cx="7338060" cy="67917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bs-Latn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Prilikom propagacije biljaka metodom kulture in vito, korišteni su mladi izdanci ljiljana bez korijena</a:t>
            </a: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81CD9E-189B-474F-8681-A28C22D45EDB}"/>
              </a:ext>
            </a:extLst>
          </p:cNvPr>
          <p:cNvSpPr txBox="1">
            <a:spLocks/>
          </p:cNvSpPr>
          <p:nvPr/>
        </p:nvSpPr>
        <p:spPr>
          <a:xfrm>
            <a:off x="1687930" y="4218345"/>
            <a:ext cx="180020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6A0677-B7F3-4F04-9D96-275BCF5690EB}"/>
              </a:ext>
            </a:extLst>
          </p:cNvPr>
          <p:cNvSpPr txBox="1">
            <a:spLocks/>
          </p:cNvSpPr>
          <p:nvPr/>
        </p:nvSpPr>
        <p:spPr>
          <a:xfrm>
            <a:off x="5071583" y="4218101"/>
            <a:ext cx="2475257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 sa BCX 900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18044-50BB-475A-9182-0481C941B40F}"/>
              </a:ext>
            </a:extLst>
          </p:cNvPr>
          <p:cNvSpPr txBox="1"/>
          <p:nvPr/>
        </p:nvSpPr>
        <p:spPr>
          <a:xfrm>
            <a:off x="695778" y="5437026"/>
            <a:ext cx="7572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bs-Latn-B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poređenju kontrole i eksperimenta; može se </a:t>
            </a:r>
            <a:br>
              <a:rPr lang="bs-Latn-B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bs-Latn-B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vidjeti da kontrola ima jako sitne i tanke listove.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5185E2-57AB-438C-9E4C-E4C9065C6AB7}"/>
              </a:ext>
            </a:extLst>
          </p:cNvPr>
          <p:cNvSpPr txBox="1"/>
          <p:nvPr/>
        </p:nvSpPr>
        <p:spPr>
          <a:xfrm>
            <a:off x="693803" y="6083357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bs-Latn-B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Eksperimentalne biljke imaju novoformiranih lukovica, bolje listove i početke formiranja korijena, dok na kontroli nisu uočeni korijeni. </a:t>
            </a:r>
          </a:p>
        </p:txBody>
      </p:sp>
    </p:spTree>
    <p:extLst>
      <p:ext uri="{BB962C8B-B14F-4D97-AF65-F5344CB8AC3E}">
        <p14:creationId xmlns:p14="http://schemas.microsoft.com/office/powerpoint/2010/main" val="1334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2DB0AB-3443-4834-977D-CAF0F983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/>
              <a:t>Trening centar Zenica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4BB51-4670-4440-A7F7-BECBC6F0C6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04" y="1417638"/>
            <a:ext cx="4175505" cy="313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4AFFE3-1CA3-477C-B070-B0FB06472E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400" y="1417638"/>
            <a:ext cx="4128064" cy="30969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3B0EDB-C731-48D9-9DB9-FFB6A3D81296}"/>
              </a:ext>
            </a:extLst>
          </p:cNvPr>
          <p:cNvSpPr txBox="1">
            <a:spLocks/>
          </p:cNvSpPr>
          <p:nvPr/>
        </p:nvSpPr>
        <p:spPr>
          <a:xfrm>
            <a:off x="1538856" y="4630537"/>
            <a:ext cx="180020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 - 2012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182ACC-C2E7-44EF-9245-202E6B6E5EE3}"/>
              </a:ext>
            </a:extLst>
          </p:cNvPr>
          <p:cNvSpPr txBox="1">
            <a:spLocks/>
          </p:cNvSpPr>
          <p:nvPr/>
        </p:nvSpPr>
        <p:spPr>
          <a:xfrm>
            <a:off x="5493292" y="4630537"/>
            <a:ext cx="252028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septembar - 2012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A46CF8-4CA9-4F4F-AA45-3E8CE9DC2C86}"/>
              </a:ext>
            </a:extLst>
          </p:cNvPr>
          <p:cNvSpPr txBox="1">
            <a:spLocks/>
          </p:cNvSpPr>
          <p:nvPr/>
        </p:nvSpPr>
        <p:spPr>
          <a:xfrm>
            <a:off x="620251" y="5229200"/>
            <a:ext cx="7338060" cy="67917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bs-Latn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Podloga trening centra u Zenici – sediment rijeke Bosne opterećen organskih sadržajima i teškim metalima</a:t>
            </a: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E7FD9E-993F-4F83-832B-B2FCA5C9474D}"/>
              </a:ext>
            </a:extLst>
          </p:cNvPr>
          <p:cNvSpPr txBox="1">
            <a:spLocks/>
          </p:cNvSpPr>
          <p:nvPr/>
        </p:nvSpPr>
        <p:spPr>
          <a:xfrm>
            <a:off x="616309" y="5943763"/>
            <a:ext cx="7338060" cy="67917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bs-Latn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Tretmanom alginskim preparatom BIOCOMPLEX 900 u periodu maj-septembar je provedena remedijacija tla</a:t>
            </a: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92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2DB0AB-3443-4834-977D-CAF0F983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/>
              <a:t>Ruža – biljna uš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B11C0-BC7E-45BD-9916-F3350DFB1A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98" y="2024844"/>
            <a:ext cx="3980574" cy="2988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830DCF-883D-4903-9F7B-67748D1DAD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530" y="2024844"/>
            <a:ext cx="3980574" cy="298833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3EFF2D-F0D9-44F0-8DBD-64B74C463241}"/>
              </a:ext>
            </a:extLst>
          </p:cNvPr>
          <p:cNvSpPr txBox="1">
            <a:spLocks/>
          </p:cNvSpPr>
          <p:nvPr/>
        </p:nvSpPr>
        <p:spPr>
          <a:xfrm>
            <a:off x="1259632" y="5219790"/>
            <a:ext cx="180020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17.05.2015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CBDFD5-C072-4F8D-BB82-71F7DC0ACB30}"/>
              </a:ext>
            </a:extLst>
          </p:cNvPr>
          <p:cNvSpPr txBox="1">
            <a:spLocks/>
          </p:cNvSpPr>
          <p:nvPr/>
        </p:nvSpPr>
        <p:spPr>
          <a:xfrm>
            <a:off x="5774717" y="5219790"/>
            <a:ext cx="180020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18.05.2015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D9D231-06F5-44BF-87F8-92CF8AEB74C0}"/>
              </a:ext>
            </a:extLst>
          </p:cNvPr>
          <p:cNvSpPr txBox="1">
            <a:spLocks/>
          </p:cNvSpPr>
          <p:nvPr/>
        </p:nvSpPr>
        <p:spPr>
          <a:xfrm>
            <a:off x="683568" y="5904184"/>
            <a:ext cx="7704856" cy="67917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bs-Latn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Ruža je tretirana rastvorom alginskog preparata BIOCOMPLEX 900, biljne uši i jajašca su bez fizičkog uklanjanja nestali u roku od 24 sata</a:t>
            </a:r>
            <a:r>
              <a:rPr lang="hr-B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43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2DB0AB-3443-4834-977D-CAF0F983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BA" dirty="0"/>
              <a:t>OŠ Mak Dizdar - Zenica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039A2-A7B1-4ABF-9000-4A4FD80B61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84784"/>
            <a:ext cx="2716546" cy="4991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8B58E-CB1A-41B9-8F99-AA800CB16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468047"/>
            <a:ext cx="2822451" cy="5025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D00F1-21DD-4EB1-A416-A591F587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918555"/>
            <a:ext cx="303847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6E7C0B-00FA-4CC5-8A8C-C15D7B862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52" y="2816932"/>
            <a:ext cx="7632848" cy="1224136"/>
          </a:xfrm>
        </p:spPr>
        <p:txBody>
          <a:bodyPr>
            <a:normAutofit fontScale="77500" lnSpcReduction="20000"/>
          </a:bodyPr>
          <a:lstStyle/>
          <a:p>
            <a:endParaRPr lang="hr-BA" dirty="0"/>
          </a:p>
          <a:p>
            <a:r>
              <a:rPr lang="hr-BA" b="1" dirty="0">
                <a:solidFill>
                  <a:srgbClr val="92D050"/>
                </a:solidFill>
              </a:rPr>
              <a:t>Kompostiranje organskog otpada</a:t>
            </a:r>
          </a:p>
          <a:p>
            <a:r>
              <a:rPr lang="hr-BA" b="1" dirty="0">
                <a:solidFill>
                  <a:srgbClr val="92D050"/>
                </a:solidFill>
              </a:rPr>
              <a:t>Organska poljoprivreda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29AAC-2DB5-4554-B474-A10A7403D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B9CDE5"/>
              </a:clrFrom>
              <a:clrTo>
                <a:srgbClr val="B9CD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35391"/>
            <a:ext cx="3572566" cy="165215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EAE760-7D6B-4451-A00D-77EEA82CB743}"/>
              </a:ext>
            </a:extLst>
          </p:cNvPr>
          <p:cNvSpPr txBox="1">
            <a:spLocks/>
          </p:cNvSpPr>
          <p:nvPr/>
        </p:nvSpPr>
        <p:spPr>
          <a:xfrm>
            <a:off x="3203848" y="5908728"/>
            <a:ext cx="5787447" cy="68862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Januar/Februar 2023</a:t>
            </a:r>
          </a:p>
          <a:p>
            <a:pPr marL="0" indent="0" algn="ctr" defTabSz="457200">
              <a:buClr>
                <a:schemeClr val="accent1"/>
              </a:buClr>
              <a:buSzPct val="80000"/>
              <a:buNone/>
              <a:defRPr/>
            </a:pPr>
            <a:r>
              <a:rPr lang="hr-BA" sz="1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Dragan </a:t>
            </a:r>
            <a:r>
              <a:rPr lang="hr-BA" sz="18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Šulović</a:t>
            </a:r>
            <a:r>
              <a:rPr lang="hr-BA" sz="1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4795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Nivo reciklaže EU - 2014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74C16-1527-4E28-8453-2D27D94567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17638"/>
            <a:ext cx="4999818" cy="4303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5FBCB-F38F-4F9F-9334-EB0A242ACA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4796087"/>
            <a:ext cx="4999818" cy="185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Dobar i loš primjer u Zenici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3B338-974D-4F0F-AAD4-3E9E82DC27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94" y="1844823"/>
            <a:ext cx="3528392" cy="4539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4A4FDF-8220-4CF3-A72D-42519CA33E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44824"/>
            <a:ext cx="4157951" cy="45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Prioritetni zadaci BiH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B7730C-D695-4584-AF13-0DA130024FBF}"/>
              </a:ext>
            </a:extLst>
          </p:cNvPr>
          <p:cNvSpPr txBox="1">
            <a:spLocks/>
          </p:cNvSpPr>
          <p:nvPr/>
        </p:nvSpPr>
        <p:spPr>
          <a:xfrm>
            <a:off x="902970" y="1340768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Udio organskog otpada u komunalnom 2018 BiH – 25,6%.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FE40B-5807-4D45-98C2-27C5897BCFF9}"/>
              </a:ext>
            </a:extLst>
          </p:cNvPr>
          <p:cNvSpPr txBox="1">
            <a:spLocks/>
          </p:cNvSpPr>
          <p:nvPr/>
        </p:nvSpPr>
        <p:spPr>
          <a:xfrm>
            <a:off x="902970" y="1916832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Organski otpad se u EU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ili se obrađuje u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bioplinari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D061D9-EDDA-4E97-AE48-D54E72C97DE8}"/>
              </a:ext>
            </a:extLst>
          </p:cNvPr>
          <p:cNvSpPr txBox="1">
            <a:spLocks/>
          </p:cNvSpPr>
          <p:nvPr/>
        </p:nvSpPr>
        <p:spPr>
          <a:xfrm>
            <a:off x="902970" y="2600594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Malme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Švedska je 2014te – 40% organskog otpada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bioplinara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5F84F4-82A5-4C3A-9E6B-B583D0053ED9}"/>
              </a:ext>
            </a:extLst>
          </p:cNvPr>
          <p:cNvSpPr txBox="1">
            <a:spLocks/>
          </p:cNvSpPr>
          <p:nvPr/>
        </p:nvSpPr>
        <p:spPr>
          <a:xfrm>
            <a:off x="902970" y="3284356"/>
            <a:ext cx="7338060" cy="40059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Kompostiranjem organskog otpada: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1AF4F1-D742-4FB4-988F-203FCF72B8D0}"/>
              </a:ext>
            </a:extLst>
          </p:cNvPr>
          <p:cNvSpPr txBox="1">
            <a:spLocks/>
          </p:cNvSpPr>
          <p:nvPr/>
        </p:nvSpPr>
        <p:spPr>
          <a:xfrm>
            <a:off x="902970" y="3966496"/>
            <a:ext cx="7338060" cy="47061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uvećati nivo reciklaže – smanjiti nivo </a:t>
            </a:r>
            <a:r>
              <a:rPr lang="hr-H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deponovanja</a:t>
            </a: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9F5FE6-A08D-48A9-81D1-7D73D71D7C29}"/>
              </a:ext>
            </a:extLst>
          </p:cNvPr>
          <p:cNvSpPr txBox="1">
            <a:spLocks/>
          </p:cNvSpPr>
          <p:nvPr/>
        </p:nvSpPr>
        <p:spPr>
          <a:xfrm>
            <a:off x="902970" y="4797152"/>
            <a:ext cx="7338060" cy="47061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eliminisati</a:t>
            </a: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pojavu divlje deponija.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6D8A8B3-708E-490F-ABDA-FF1D995D4D1A}"/>
              </a:ext>
            </a:extLst>
          </p:cNvPr>
          <p:cNvSpPr txBox="1">
            <a:spLocks/>
          </p:cNvSpPr>
          <p:nvPr/>
        </p:nvSpPr>
        <p:spPr>
          <a:xfrm>
            <a:off x="902970" y="4381824"/>
            <a:ext cx="7338060" cy="47061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ostvariti novu vrijednost iz otpada dobiti koristan proizvod,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4B0067D-0BF4-4046-8590-24EA442C4F99}"/>
              </a:ext>
            </a:extLst>
          </p:cNvPr>
          <p:cNvSpPr txBox="1">
            <a:spLocks/>
          </p:cNvSpPr>
          <p:nvPr/>
        </p:nvSpPr>
        <p:spPr>
          <a:xfrm>
            <a:off x="827584" y="5373216"/>
            <a:ext cx="7488832" cy="93446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 u vlastitom dvorištu, okućnici ili na balkonu je efikasna mjera upravljanja otpadom, kojom se izbjegava i smanjuje produkcija otpada kojeg treba zbrinjavati.</a:t>
            </a:r>
          </a:p>
        </p:txBody>
      </p:sp>
    </p:spTree>
    <p:extLst>
      <p:ext uri="{BB962C8B-B14F-4D97-AF65-F5344CB8AC3E}">
        <p14:creationId xmlns:p14="http://schemas.microsoft.com/office/powerpoint/2010/main" val="39446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9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Kompostiranje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B7414-0887-4F75-9675-829656EC95FE}"/>
              </a:ext>
            </a:extLst>
          </p:cNvPr>
          <p:cNvSpPr txBox="1">
            <a:spLocks/>
          </p:cNvSpPr>
          <p:nvPr/>
        </p:nvSpPr>
        <p:spPr>
          <a:xfrm>
            <a:off x="683568" y="1268760"/>
            <a:ext cx="7488832" cy="72008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 je organsko đubrivo koje se može dobiti od otpada poljoprivredne proizvodnje, prehrambene industrije, domaćinstava...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DF1FBA-4837-4F01-ADF6-0D4CABA40233}"/>
              </a:ext>
            </a:extLst>
          </p:cNvPr>
          <p:cNvSpPr txBox="1">
            <a:spLocks/>
          </p:cNvSpPr>
          <p:nvPr/>
        </p:nvSpPr>
        <p:spPr>
          <a:xfrm>
            <a:off x="702299" y="2000288"/>
            <a:ext cx="7338060" cy="91565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Kompostiranje je aerobna biološka razgradnja biootpada, pri čemu nastaje ugljikov dioksid, voda, toplina i kao konačan produkt kompost.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15781B-BF38-4BCD-8DB1-0A7CDB453908}"/>
              </a:ext>
            </a:extLst>
          </p:cNvPr>
          <p:cNvSpPr txBox="1">
            <a:spLocks/>
          </p:cNvSpPr>
          <p:nvPr/>
        </p:nvSpPr>
        <p:spPr>
          <a:xfrm>
            <a:off x="702299" y="2885323"/>
            <a:ext cx="7338060" cy="71287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Pravilnom upotrebom komposta poboljšava se plodnost tla, koje se obogaćuje makro i mikro elementima.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38E608-CB87-4C98-B6D4-884C4C8FAFEA}"/>
              </a:ext>
            </a:extLst>
          </p:cNvPr>
          <p:cNvSpPr txBox="1">
            <a:spLocks/>
          </p:cNvSpPr>
          <p:nvPr/>
        </p:nvSpPr>
        <p:spPr>
          <a:xfrm>
            <a:off x="683568" y="4733498"/>
            <a:ext cx="7338060" cy="71287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Površinski humusni sloj dubine do 30 cm je važan u poljoprivrednoj proizvodnji, to je prostor živih organizama bakterija, gljivica, glista.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A7D2039-5F30-41D2-B297-0D74475ABD92}"/>
              </a:ext>
            </a:extLst>
          </p:cNvPr>
          <p:cNvSpPr txBox="1">
            <a:spLocks/>
          </p:cNvSpPr>
          <p:nvPr/>
        </p:nvSpPr>
        <p:spPr>
          <a:xfrm>
            <a:off x="683568" y="5471641"/>
            <a:ext cx="7338060" cy="71287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Dobro poljoprivredno tlo sadrži 3 do 5% humusa. Prostor iz kojeg se biljke hrane.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2C7BA3-E5A7-4197-9FBA-4634D427A69C}"/>
              </a:ext>
            </a:extLst>
          </p:cNvPr>
          <p:cNvSpPr txBox="1">
            <a:spLocks/>
          </p:cNvSpPr>
          <p:nvPr/>
        </p:nvSpPr>
        <p:spPr>
          <a:xfrm>
            <a:off x="683568" y="3552807"/>
            <a:ext cx="7488832" cy="1225449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Zemlja je životni prostor za bezbrojne organizme. Plodni dio nije dublji od 1 metra, treba ga čuvati i razumno obnavljati kompostom umjesto umjetnim đubrivima i drugim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hemikalijama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koje se često koriste za zaštitu bilja.</a:t>
            </a:r>
          </a:p>
        </p:txBody>
      </p:sp>
    </p:spTree>
    <p:extLst>
      <p:ext uri="{BB962C8B-B14F-4D97-AF65-F5344CB8AC3E}">
        <p14:creationId xmlns:p14="http://schemas.microsoft.com/office/powerpoint/2010/main" val="5242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E51C-65DD-42B8-81CD-FE72E1D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/>
              <a:t>Kompostiranje - </a:t>
            </a:r>
            <a:r>
              <a:rPr lang="hr-BA" dirty="0" err="1"/>
              <a:t>lumrihumus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B7414-0887-4F75-9675-829656EC95FE}"/>
              </a:ext>
            </a:extLst>
          </p:cNvPr>
          <p:cNvSpPr txBox="1">
            <a:spLocks/>
          </p:cNvSpPr>
          <p:nvPr/>
        </p:nvSpPr>
        <p:spPr>
          <a:xfrm>
            <a:off x="683568" y="1378272"/>
            <a:ext cx="7488832" cy="72008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Lumbripost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je kompostiranje stajskog đubriva kalifornijskim glistama. Rezultat pravilnog rada visokovrijedni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lumbrihumus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CF75C4-3FBA-4148-8520-7B61F841833F}"/>
              </a:ext>
            </a:extLst>
          </p:cNvPr>
          <p:cNvSpPr txBox="1">
            <a:spLocks/>
          </p:cNvSpPr>
          <p:nvPr/>
        </p:nvSpPr>
        <p:spPr>
          <a:xfrm>
            <a:off x="683568" y="2098352"/>
            <a:ext cx="7488832" cy="72008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Sazrijevanje traje oko 12 mjeseci, u periodu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sazrijavanja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hrpa se miješa radi prozračivanja. </a:t>
            </a:r>
            <a:r>
              <a:rPr lang="hr-H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Kompostna</a:t>
            </a: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hrpa se prekriva da se spriječi isušivanje površinskog sloja, po potrebi zalijeva vodom.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D5CC7-0D41-4DA3-964F-1EDAFF12E4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50" y="4013565"/>
            <a:ext cx="4194827" cy="256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586553-974D-4164-9238-51BBF2183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119" y="4013565"/>
            <a:ext cx="3888431" cy="258282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57153F-B1FE-478E-990C-F26C1722ECB8}"/>
              </a:ext>
            </a:extLst>
          </p:cNvPr>
          <p:cNvSpPr txBox="1">
            <a:spLocks/>
          </p:cNvSpPr>
          <p:nvPr/>
        </p:nvSpPr>
        <p:spPr>
          <a:xfrm>
            <a:off x="683568" y="3055958"/>
            <a:ext cx="7488832" cy="72008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hr-H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 metoda je jednostavna, lako primjenjiva kod intenzivnog stočarstva.</a:t>
            </a:r>
          </a:p>
        </p:txBody>
      </p:sp>
    </p:spTree>
    <p:extLst>
      <p:ext uri="{BB962C8B-B14F-4D97-AF65-F5344CB8AC3E}">
        <p14:creationId xmlns:p14="http://schemas.microsoft.com/office/powerpoint/2010/main" val="99679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8416</TotalTime>
  <Words>2336</Words>
  <Application>Microsoft Office PowerPoint</Application>
  <PresentationFormat>On-screen Show (4:3)</PresentationFormat>
  <Paragraphs>164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Tahoma</vt:lpstr>
      <vt:lpstr>Wingdings</vt:lpstr>
      <vt:lpstr>Office Theme</vt:lpstr>
      <vt:lpstr>PowerPoint Presentation</vt:lpstr>
      <vt:lpstr>Sadržaj</vt:lpstr>
      <vt:lpstr>Otpad – statistika ESAB 2030</vt:lpstr>
      <vt:lpstr>Struktura otpada</vt:lpstr>
      <vt:lpstr>Nivo reciklaže EU - 2014</vt:lpstr>
      <vt:lpstr>Dobar i loš primjer u Zenici</vt:lpstr>
      <vt:lpstr>Prioritetni zadaci BiH</vt:lpstr>
      <vt:lpstr>Kompostiranje</vt:lpstr>
      <vt:lpstr>Kompostiranje - lumrihumus</vt:lpstr>
      <vt:lpstr>Loša praksa</vt:lpstr>
      <vt:lpstr>Domaći kompost</vt:lpstr>
      <vt:lpstr>Kompostiranje OŠ Hamza Humo</vt:lpstr>
      <vt:lpstr>Osnove kompostiranja</vt:lpstr>
      <vt:lpstr>Tok kompostiranja</vt:lpstr>
      <vt:lpstr>Eliminacija neprijatnog mirisa</vt:lpstr>
      <vt:lpstr>Način rada i primjena</vt:lpstr>
      <vt:lpstr>Pogodnosti</vt:lpstr>
      <vt:lpstr>Snaga mora organskog uzgoja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Način primjene</vt:lpstr>
      <vt:lpstr>PowerPoint Presentation</vt:lpstr>
      <vt:lpstr>PowerPoint Presentation</vt:lpstr>
      <vt:lpstr>PowerPoint Presentation</vt:lpstr>
      <vt:lpstr>Ekološki uzgoj – novembar 2022</vt:lpstr>
      <vt:lpstr>Ekološki uzgoj – novembar 2022</vt:lpstr>
      <vt:lpstr>Ekološki uzgoj – novembar 2022</vt:lpstr>
      <vt:lpstr>Ekološki uzgoj – novembar 2022</vt:lpstr>
      <vt:lpstr>Ekološki uzgoj - decembar 2022</vt:lpstr>
      <vt:lpstr>Test klijanja PMF Sarajevo</vt:lpstr>
      <vt:lpstr>Trening centar Zenica</vt:lpstr>
      <vt:lpstr>Ruža – biljna uš </vt:lpstr>
      <vt:lpstr>OŠ Mak Dizdar - Zenica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Projekat Breza</dc:title>
  <dc:creator>Korisnik</dc:creator>
  <cp:lastModifiedBy>Samir Lemeš</cp:lastModifiedBy>
  <cp:revision>266</cp:revision>
  <dcterms:created xsi:type="dcterms:W3CDTF">2016-08-16T17:52:35Z</dcterms:created>
  <dcterms:modified xsi:type="dcterms:W3CDTF">2023-01-28T08:05:49Z</dcterms:modified>
</cp:coreProperties>
</file>