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33" r:id="rId2"/>
    <p:sldId id="388" r:id="rId3"/>
    <p:sldId id="409" r:id="rId4"/>
    <p:sldId id="416" r:id="rId5"/>
    <p:sldId id="405" r:id="rId6"/>
    <p:sldId id="410" r:id="rId7"/>
    <p:sldId id="413" r:id="rId8"/>
    <p:sldId id="414" r:id="rId9"/>
    <p:sldId id="415" r:id="rId10"/>
    <p:sldId id="418" r:id="rId11"/>
    <p:sldId id="417" r:id="rId12"/>
    <p:sldId id="419" r:id="rId13"/>
    <p:sldId id="406" r:id="rId14"/>
    <p:sldId id="407" r:id="rId15"/>
    <p:sldId id="408" r:id="rId16"/>
    <p:sldId id="425" r:id="rId17"/>
    <p:sldId id="424" r:id="rId18"/>
    <p:sldId id="426" r:id="rId19"/>
    <p:sldId id="427" r:id="rId20"/>
    <p:sldId id="428" r:id="rId21"/>
    <p:sldId id="429" r:id="rId22"/>
    <p:sldId id="411" r:id="rId23"/>
    <p:sldId id="430" r:id="rId24"/>
    <p:sldId id="431" r:id="rId25"/>
    <p:sldId id="432" r:id="rId26"/>
    <p:sldId id="434" r:id="rId27"/>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A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30" autoAdjust="0"/>
    <p:restoredTop sz="94660"/>
  </p:normalViewPr>
  <p:slideViewPr>
    <p:cSldViewPr>
      <p:cViewPr varScale="1">
        <p:scale>
          <a:sx n="77" d="100"/>
          <a:sy n="77" d="100"/>
        </p:scale>
        <p:origin x="1502"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bs-Latn-B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bs-Latn-BA"/>
          </a:p>
        </p:txBody>
      </p:sp>
      <p:sp>
        <p:nvSpPr>
          <p:cNvPr id="4" name="Date Placeholder 3"/>
          <p:cNvSpPr>
            <a:spLocks noGrp="1"/>
          </p:cNvSpPr>
          <p:nvPr>
            <p:ph type="dt" sz="half" idx="10"/>
          </p:nvPr>
        </p:nvSpPr>
        <p:spPr/>
        <p:txBody>
          <a:bodyPr/>
          <a:lstStyle/>
          <a:p>
            <a:fld id="{1519F6F5-C7BB-4589-BD1A-C0EDC70D0A86}" type="datetimeFigureOut">
              <a:rPr lang="bs-Latn-BA" smtClean="0"/>
              <a:t>21. 4. 2022.</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7438207F-DED1-4BF2-B0E2-573DE296F3BA}" type="slidenum">
              <a:rPr lang="bs-Latn-BA" smtClean="0"/>
              <a:t>‹#›</a:t>
            </a:fld>
            <a:endParaRPr lang="bs-Latn-BA"/>
          </a:p>
        </p:txBody>
      </p:sp>
    </p:spTree>
    <p:extLst>
      <p:ext uri="{BB962C8B-B14F-4D97-AF65-F5344CB8AC3E}">
        <p14:creationId xmlns:p14="http://schemas.microsoft.com/office/powerpoint/2010/main" val="1758913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s-Latn-B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4" name="Date Placeholder 3"/>
          <p:cNvSpPr>
            <a:spLocks noGrp="1"/>
          </p:cNvSpPr>
          <p:nvPr>
            <p:ph type="dt" sz="half" idx="10"/>
          </p:nvPr>
        </p:nvSpPr>
        <p:spPr/>
        <p:txBody>
          <a:bodyPr/>
          <a:lstStyle/>
          <a:p>
            <a:fld id="{1519F6F5-C7BB-4589-BD1A-C0EDC70D0A86}" type="datetimeFigureOut">
              <a:rPr lang="bs-Latn-BA" smtClean="0"/>
              <a:t>21. 4. 2022.</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7438207F-DED1-4BF2-B0E2-573DE296F3BA}" type="slidenum">
              <a:rPr lang="bs-Latn-BA" smtClean="0"/>
              <a:t>‹#›</a:t>
            </a:fld>
            <a:endParaRPr lang="bs-Latn-BA"/>
          </a:p>
        </p:txBody>
      </p:sp>
    </p:spTree>
    <p:extLst>
      <p:ext uri="{BB962C8B-B14F-4D97-AF65-F5344CB8AC3E}">
        <p14:creationId xmlns:p14="http://schemas.microsoft.com/office/powerpoint/2010/main" val="354116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bs-Latn-B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4" name="Date Placeholder 3"/>
          <p:cNvSpPr>
            <a:spLocks noGrp="1"/>
          </p:cNvSpPr>
          <p:nvPr>
            <p:ph type="dt" sz="half" idx="10"/>
          </p:nvPr>
        </p:nvSpPr>
        <p:spPr/>
        <p:txBody>
          <a:bodyPr/>
          <a:lstStyle/>
          <a:p>
            <a:fld id="{1519F6F5-C7BB-4589-BD1A-C0EDC70D0A86}" type="datetimeFigureOut">
              <a:rPr lang="bs-Latn-BA" smtClean="0"/>
              <a:t>21. 4. 2022.</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7438207F-DED1-4BF2-B0E2-573DE296F3BA}" type="slidenum">
              <a:rPr lang="bs-Latn-BA" smtClean="0"/>
              <a:t>‹#›</a:t>
            </a:fld>
            <a:endParaRPr lang="bs-Latn-BA"/>
          </a:p>
        </p:txBody>
      </p:sp>
    </p:spTree>
    <p:extLst>
      <p:ext uri="{BB962C8B-B14F-4D97-AF65-F5344CB8AC3E}">
        <p14:creationId xmlns:p14="http://schemas.microsoft.com/office/powerpoint/2010/main" val="3473898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s-Latn-B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4" name="Date Placeholder 3"/>
          <p:cNvSpPr>
            <a:spLocks noGrp="1"/>
          </p:cNvSpPr>
          <p:nvPr>
            <p:ph type="dt" sz="half" idx="10"/>
          </p:nvPr>
        </p:nvSpPr>
        <p:spPr/>
        <p:txBody>
          <a:bodyPr/>
          <a:lstStyle/>
          <a:p>
            <a:fld id="{1519F6F5-C7BB-4589-BD1A-C0EDC70D0A86}" type="datetimeFigureOut">
              <a:rPr lang="bs-Latn-BA" smtClean="0"/>
              <a:t>21. 4. 2022.</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7438207F-DED1-4BF2-B0E2-573DE296F3BA}" type="slidenum">
              <a:rPr lang="bs-Latn-BA" smtClean="0"/>
              <a:t>‹#›</a:t>
            </a:fld>
            <a:endParaRPr lang="bs-Latn-BA"/>
          </a:p>
        </p:txBody>
      </p:sp>
    </p:spTree>
    <p:extLst>
      <p:ext uri="{BB962C8B-B14F-4D97-AF65-F5344CB8AC3E}">
        <p14:creationId xmlns:p14="http://schemas.microsoft.com/office/powerpoint/2010/main" val="24763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bs-Latn-B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19F6F5-C7BB-4589-BD1A-C0EDC70D0A86}" type="datetimeFigureOut">
              <a:rPr lang="bs-Latn-BA" smtClean="0"/>
              <a:t>21. 4. 2022.</a:t>
            </a:fld>
            <a:endParaRPr lang="bs-Latn-BA"/>
          </a:p>
        </p:txBody>
      </p:sp>
      <p:sp>
        <p:nvSpPr>
          <p:cNvPr id="5" name="Footer Placeholder 4"/>
          <p:cNvSpPr>
            <a:spLocks noGrp="1"/>
          </p:cNvSpPr>
          <p:nvPr>
            <p:ph type="ftr" sz="quarter" idx="11"/>
          </p:nvPr>
        </p:nvSpPr>
        <p:spPr/>
        <p:txBody>
          <a:bodyPr/>
          <a:lstStyle/>
          <a:p>
            <a:endParaRPr lang="bs-Latn-BA"/>
          </a:p>
        </p:txBody>
      </p:sp>
      <p:sp>
        <p:nvSpPr>
          <p:cNvPr id="6" name="Slide Number Placeholder 5"/>
          <p:cNvSpPr>
            <a:spLocks noGrp="1"/>
          </p:cNvSpPr>
          <p:nvPr>
            <p:ph type="sldNum" sz="quarter" idx="12"/>
          </p:nvPr>
        </p:nvSpPr>
        <p:spPr/>
        <p:txBody>
          <a:bodyPr/>
          <a:lstStyle/>
          <a:p>
            <a:fld id="{7438207F-DED1-4BF2-B0E2-573DE296F3BA}" type="slidenum">
              <a:rPr lang="bs-Latn-BA" smtClean="0"/>
              <a:t>‹#›</a:t>
            </a:fld>
            <a:endParaRPr lang="bs-Latn-BA"/>
          </a:p>
        </p:txBody>
      </p:sp>
    </p:spTree>
    <p:extLst>
      <p:ext uri="{BB962C8B-B14F-4D97-AF65-F5344CB8AC3E}">
        <p14:creationId xmlns:p14="http://schemas.microsoft.com/office/powerpoint/2010/main" val="2214250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s-Latn-B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5" name="Date Placeholder 4"/>
          <p:cNvSpPr>
            <a:spLocks noGrp="1"/>
          </p:cNvSpPr>
          <p:nvPr>
            <p:ph type="dt" sz="half" idx="10"/>
          </p:nvPr>
        </p:nvSpPr>
        <p:spPr/>
        <p:txBody>
          <a:bodyPr/>
          <a:lstStyle/>
          <a:p>
            <a:fld id="{1519F6F5-C7BB-4589-BD1A-C0EDC70D0A86}" type="datetimeFigureOut">
              <a:rPr lang="bs-Latn-BA" smtClean="0"/>
              <a:t>21. 4. 2022.</a:t>
            </a:fld>
            <a:endParaRPr lang="bs-Latn-BA"/>
          </a:p>
        </p:txBody>
      </p:sp>
      <p:sp>
        <p:nvSpPr>
          <p:cNvPr id="6" name="Footer Placeholder 5"/>
          <p:cNvSpPr>
            <a:spLocks noGrp="1"/>
          </p:cNvSpPr>
          <p:nvPr>
            <p:ph type="ftr" sz="quarter" idx="11"/>
          </p:nvPr>
        </p:nvSpPr>
        <p:spPr/>
        <p:txBody>
          <a:bodyPr/>
          <a:lstStyle/>
          <a:p>
            <a:endParaRPr lang="bs-Latn-BA"/>
          </a:p>
        </p:txBody>
      </p:sp>
      <p:sp>
        <p:nvSpPr>
          <p:cNvPr id="7" name="Slide Number Placeholder 6"/>
          <p:cNvSpPr>
            <a:spLocks noGrp="1"/>
          </p:cNvSpPr>
          <p:nvPr>
            <p:ph type="sldNum" sz="quarter" idx="12"/>
          </p:nvPr>
        </p:nvSpPr>
        <p:spPr/>
        <p:txBody>
          <a:bodyPr/>
          <a:lstStyle/>
          <a:p>
            <a:fld id="{7438207F-DED1-4BF2-B0E2-573DE296F3BA}" type="slidenum">
              <a:rPr lang="bs-Latn-BA" smtClean="0"/>
              <a:t>‹#›</a:t>
            </a:fld>
            <a:endParaRPr lang="bs-Latn-BA"/>
          </a:p>
        </p:txBody>
      </p:sp>
    </p:spTree>
    <p:extLst>
      <p:ext uri="{BB962C8B-B14F-4D97-AF65-F5344CB8AC3E}">
        <p14:creationId xmlns:p14="http://schemas.microsoft.com/office/powerpoint/2010/main" val="317322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bs-Latn-B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7" name="Date Placeholder 6"/>
          <p:cNvSpPr>
            <a:spLocks noGrp="1"/>
          </p:cNvSpPr>
          <p:nvPr>
            <p:ph type="dt" sz="half" idx="10"/>
          </p:nvPr>
        </p:nvSpPr>
        <p:spPr/>
        <p:txBody>
          <a:bodyPr/>
          <a:lstStyle/>
          <a:p>
            <a:fld id="{1519F6F5-C7BB-4589-BD1A-C0EDC70D0A86}" type="datetimeFigureOut">
              <a:rPr lang="bs-Latn-BA" smtClean="0"/>
              <a:t>21. 4. 2022.</a:t>
            </a:fld>
            <a:endParaRPr lang="bs-Latn-BA"/>
          </a:p>
        </p:txBody>
      </p:sp>
      <p:sp>
        <p:nvSpPr>
          <p:cNvPr id="8" name="Footer Placeholder 7"/>
          <p:cNvSpPr>
            <a:spLocks noGrp="1"/>
          </p:cNvSpPr>
          <p:nvPr>
            <p:ph type="ftr" sz="quarter" idx="11"/>
          </p:nvPr>
        </p:nvSpPr>
        <p:spPr/>
        <p:txBody>
          <a:bodyPr/>
          <a:lstStyle/>
          <a:p>
            <a:endParaRPr lang="bs-Latn-BA"/>
          </a:p>
        </p:txBody>
      </p:sp>
      <p:sp>
        <p:nvSpPr>
          <p:cNvPr id="9" name="Slide Number Placeholder 8"/>
          <p:cNvSpPr>
            <a:spLocks noGrp="1"/>
          </p:cNvSpPr>
          <p:nvPr>
            <p:ph type="sldNum" sz="quarter" idx="12"/>
          </p:nvPr>
        </p:nvSpPr>
        <p:spPr/>
        <p:txBody>
          <a:bodyPr/>
          <a:lstStyle/>
          <a:p>
            <a:fld id="{7438207F-DED1-4BF2-B0E2-573DE296F3BA}" type="slidenum">
              <a:rPr lang="bs-Latn-BA" smtClean="0"/>
              <a:t>‹#›</a:t>
            </a:fld>
            <a:endParaRPr lang="bs-Latn-BA"/>
          </a:p>
        </p:txBody>
      </p:sp>
    </p:spTree>
    <p:extLst>
      <p:ext uri="{BB962C8B-B14F-4D97-AF65-F5344CB8AC3E}">
        <p14:creationId xmlns:p14="http://schemas.microsoft.com/office/powerpoint/2010/main" val="3821685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s-Latn-BA"/>
          </a:p>
        </p:txBody>
      </p:sp>
      <p:sp>
        <p:nvSpPr>
          <p:cNvPr id="3" name="Date Placeholder 2"/>
          <p:cNvSpPr>
            <a:spLocks noGrp="1"/>
          </p:cNvSpPr>
          <p:nvPr>
            <p:ph type="dt" sz="half" idx="10"/>
          </p:nvPr>
        </p:nvSpPr>
        <p:spPr/>
        <p:txBody>
          <a:bodyPr/>
          <a:lstStyle/>
          <a:p>
            <a:fld id="{1519F6F5-C7BB-4589-BD1A-C0EDC70D0A86}" type="datetimeFigureOut">
              <a:rPr lang="bs-Latn-BA" smtClean="0"/>
              <a:t>21. 4. 2022.</a:t>
            </a:fld>
            <a:endParaRPr lang="bs-Latn-BA"/>
          </a:p>
        </p:txBody>
      </p:sp>
      <p:sp>
        <p:nvSpPr>
          <p:cNvPr id="4" name="Footer Placeholder 3"/>
          <p:cNvSpPr>
            <a:spLocks noGrp="1"/>
          </p:cNvSpPr>
          <p:nvPr>
            <p:ph type="ftr" sz="quarter" idx="11"/>
          </p:nvPr>
        </p:nvSpPr>
        <p:spPr/>
        <p:txBody>
          <a:bodyPr/>
          <a:lstStyle/>
          <a:p>
            <a:endParaRPr lang="bs-Latn-BA"/>
          </a:p>
        </p:txBody>
      </p:sp>
      <p:sp>
        <p:nvSpPr>
          <p:cNvPr id="5" name="Slide Number Placeholder 4"/>
          <p:cNvSpPr>
            <a:spLocks noGrp="1"/>
          </p:cNvSpPr>
          <p:nvPr>
            <p:ph type="sldNum" sz="quarter" idx="12"/>
          </p:nvPr>
        </p:nvSpPr>
        <p:spPr/>
        <p:txBody>
          <a:bodyPr/>
          <a:lstStyle/>
          <a:p>
            <a:fld id="{7438207F-DED1-4BF2-B0E2-573DE296F3BA}" type="slidenum">
              <a:rPr lang="bs-Latn-BA" smtClean="0"/>
              <a:t>‹#›</a:t>
            </a:fld>
            <a:endParaRPr lang="bs-Latn-BA"/>
          </a:p>
        </p:txBody>
      </p:sp>
    </p:spTree>
    <p:extLst>
      <p:ext uri="{BB962C8B-B14F-4D97-AF65-F5344CB8AC3E}">
        <p14:creationId xmlns:p14="http://schemas.microsoft.com/office/powerpoint/2010/main" val="1878559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19F6F5-C7BB-4589-BD1A-C0EDC70D0A86}" type="datetimeFigureOut">
              <a:rPr lang="bs-Latn-BA" smtClean="0"/>
              <a:t>21. 4. 2022.</a:t>
            </a:fld>
            <a:endParaRPr lang="bs-Latn-BA"/>
          </a:p>
        </p:txBody>
      </p:sp>
      <p:sp>
        <p:nvSpPr>
          <p:cNvPr id="3" name="Footer Placeholder 2"/>
          <p:cNvSpPr>
            <a:spLocks noGrp="1"/>
          </p:cNvSpPr>
          <p:nvPr>
            <p:ph type="ftr" sz="quarter" idx="11"/>
          </p:nvPr>
        </p:nvSpPr>
        <p:spPr/>
        <p:txBody>
          <a:bodyPr/>
          <a:lstStyle/>
          <a:p>
            <a:endParaRPr lang="bs-Latn-BA"/>
          </a:p>
        </p:txBody>
      </p:sp>
      <p:sp>
        <p:nvSpPr>
          <p:cNvPr id="4" name="Slide Number Placeholder 3"/>
          <p:cNvSpPr>
            <a:spLocks noGrp="1"/>
          </p:cNvSpPr>
          <p:nvPr>
            <p:ph type="sldNum" sz="quarter" idx="12"/>
          </p:nvPr>
        </p:nvSpPr>
        <p:spPr/>
        <p:txBody>
          <a:bodyPr/>
          <a:lstStyle/>
          <a:p>
            <a:fld id="{7438207F-DED1-4BF2-B0E2-573DE296F3BA}" type="slidenum">
              <a:rPr lang="bs-Latn-BA" smtClean="0"/>
              <a:t>‹#›</a:t>
            </a:fld>
            <a:endParaRPr lang="bs-Latn-BA"/>
          </a:p>
        </p:txBody>
      </p:sp>
    </p:spTree>
    <p:extLst>
      <p:ext uri="{BB962C8B-B14F-4D97-AF65-F5344CB8AC3E}">
        <p14:creationId xmlns:p14="http://schemas.microsoft.com/office/powerpoint/2010/main" val="2929241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bs-Latn-B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19F6F5-C7BB-4589-BD1A-C0EDC70D0A86}" type="datetimeFigureOut">
              <a:rPr lang="bs-Latn-BA" smtClean="0"/>
              <a:t>21. 4. 2022.</a:t>
            </a:fld>
            <a:endParaRPr lang="bs-Latn-BA"/>
          </a:p>
        </p:txBody>
      </p:sp>
      <p:sp>
        <p:nvSpPr>
          <p:cNvPr id="6" name="Footer Placeholder 5"/>
          <p:cNvSpPr>
            <a:spLocks noGrp="1"/>
          </p:cNvSpPr>
          <p:nvPr>
            <p:ph type="ftr" sz="quarter" idx="11"/>
          </p:nvPr>
        </p:nvSpPr>
        <p:spPr/>
        <p:txBody>
          <a:bodyPr/>
          <a:lstStyle/>
          <a:p>
            <a:endParaRPr lang="bs-Latn-BA"/>
          </a:p>
        </p:txBody>
      </p:sp>
      <p:sp>
        <p:nvSpPr>
          <p:cNvPr id="7" name="Slide Number Placeholder 6"/>
          <p:cNvSpPr>
            <a:spLocks noGrp="1"/>
          </p:cNvSpPr>
          <p:nvPr>
            <p:ph type="sldNum" sz="quarter" idx="12"/>
          </p:nvPr>
        </p:nvSpPr>
        <p:spPr/>
        <p:txBody>
          <a:bodyPr/>
          <a:lstStyle/>
          <a:p>
            <a:fld id="{7438207F-DED1-4BF2-B0E2-573DE296F3BA}" type="slidenum">
              <a:rPr lang="bs-Latn-BA" smtClean="0"/>
              <a:t>‹#›</a:t>
            </a:fld>
            <a:endParaRPr lang="bs-Latn-BA"/>
          </a:p>
        </p:txBody>
      </p:sp>
    </p:spTree>
    <p:extLst>
      <p:ext uri="{BB962C8B-B14F-4D97-AF65-F5344CB8AC3E}">
        <p14:creationId xmlns:p14="http://schemas.microsoft.com/office/powerpoint/2010/main" val="3674831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bs-Latn-B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s-Latn-B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19F6F5-C7BB-4589-BD1A-C0EDC70D0A86}" type="datetimeFigureOut">
              <a:rPr lang="bs-Latn-BA" smtClean="0"/>
              <a:t>21. 4. 2022.</a:t>
            </a:fld>
            <a:endParaRPr lang="bs-Latn-BA"/>
          </a:p>
        </p:txBody>
      </p:sp>
      <p:sp>
        <p:nvSpPr>
          <p:cNvPr id="6" name="Footer Placeholder 5"/>
          <p:cNvSpPr>
            <a:spLocks noGrp="1"/>
          </p:cNvSpPr>
          <p:nvPr>
            <p:ph type="ftr" sz="quarter" idx="11"/>
          </p:nvPr>
        </p:nvSpPr>
        <p:spPr/>
        <p:txBody>
          <a:bodyPr/>
          <a:lstStyle/>
          <a:p>
            <a:endParaRPr lang="bs-Latn-BA"/>
          </a:p>
        </p:txBody>
      </p:sp>
      <p:sp>
        <p:nvSpPr>
          <p:cNvPr id="7" name="Slide Number Placeholder 6"/>
          <p:cNvSpPr>
            <a:spLocks noGrp="1"/>
          </p:cNvSpPr>
          <p:nvPr>
            <p:ph type="sldNum" sz="quarter" idx="12"/>
          </p:nvPr>
        </p:nvSpPr>
        <p:spPr/>
        <p:txBody>
          <a:bodyPr/>
          <a:lstStyle/>
          <a:p>
            <a:fld id="{7438207F-DED1-4BF2-B0E2-573DE296F3BA}" type="slidenum">
              <a:rPr lang="bs-Latn-BA" smtClean="0"/>
              <a:t>‹#›</a:t>
            </a:fld>
            <a:endParaRPr lang="bs-Latn-BA"/>
          </a:p>
        </p:txBody>
      </p:sp>
    </p:spTree>
    <p:extLst>
      <p:ext uri="{BB962C8B-B14F-4D97-AF65-F5344CB8AC3E}">
        <p14:creationId xmlns:p14="http://schemas.microsoft.com/office/powerpoint/2010/main" val="2608964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bs-Latn-B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19F6F5-C7BB-4589-BD1A-C0EDC70D0A86}" type="datetimeFigureOut">
              <a:rPr lang="bs-Latn-BA" smtClean="0"/>
              <a:t>21. 4. 2022.</a:t>
            </a:fld>
            <a:endParaRPr lang="bs-Latn-B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s-Latn-B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38207F-DED1-4BF2-B0E2-573DE296F3BA}" type="slidenum">
              <a:rPr lang="bs-Latn-BA" smtClean="0"/>
              <a:t>‹#›</a:t>
            </a:fld>
            <a:endParaRPr lang="bs-Latn-BA"/>
          </a:p>
        </p:txBody>
      </p:sp>
    </p:spTree>
    <p:extLst>
      <p:ext uri="{BB962C8B-B14F-4D97-AF65-F5344CB8AC3E}">
        <p14:creationId xmlns:p14="http://schemas.microsoft.com/office/powerpoint/2010/main" val="4272598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6E7C0B-00FA-4CC5-8A8C-C15D7B8625C0}"/>
              </a:ext>
            </a:extLst>
          </p:cNvPr>
          <p:cNvSpPr>
            <a:spLocks noGrp="1"/>
          </p:cNvSpPr>
          <p:nvPr>
            <p:ph type="subTitle" idx="1"/>
          </p:nvPr>
        </p:nvSpPr>
        <p:spPr>
          <a:xfrm>
            <a:off x="654236" y="3140968"/>
            <a:ext cx="7632848" cy="1224136"/>
          </a:xfrm>
        </p:spPr>
        <p:txBody>
          <a:bodyPr>
            <a:normAutofit/>
          </a:bodyPr>
          <a:lstStyle/>
          <a:p>
            <a:r>
              <a:rPr lang="hr-BA" dirty="0"/>
              <a:t>Odabir tehnološkog rješenja prečišćavanja otpadnih voda - ekološki principi </a:t>
            </a:r>
            <a:endParaRPr lang="en-US" dirty="0"/>
          </a:p>
        </p:txBody>
      </p:sp>
      <p:pic>
        <p:nvPicPr>
          <p:cNvPr id="4" name="Picture 3">
            <a:extLst>
              <a:ext uri="{FF2B5EF4-FFF2-40B4-BE49-F238E27FC236}">
                <a16:creationId xmlns:a16="http://schemas.microsoft.com/office/drawing/2014/main" id="{2BB29AAC-2DB5-4554-B474-A10A7403DC26}"/>
              </a:ext>
            </a:extLst>
          </p:cNvPr>
          <p:cNvPicPr>
            <a:picLocks noChangeAspect="1"/>
          </p:cNvPicPr>
          <p:nvPr/>
        </p:nvPicPr>
        <p:blipFill>
          <a:blip r:embed="rId2" cstate="email">
            <a:clrChange>
              <a:clrFrom>
                <a:srgbClr val="B9CDE5"/>
              </a:clrFrom>
              <a:clrTo>
                <a:srgbClr val="B9CDE5">
                  <a:alpha val="0"/>
                </a:srgbClr>
              </a:clrTo>
            </a:clrChange>
            <a:extLst>
              <a:ext uri="{28A0092B-C50C-407E-A947-70E740481C1C}">
                <a14:useLocalDpi xmlns:a14="http://schemas.microsoft.com/office/drawing/2010/main"/>
              </a:ext>
            </a:extLst>
          </a:blip>
          <a:stretch>
            <a:fillRect/>
          </a:stretch>
        </p:blipFill>
        <p:spPr>
          <a:xfrm>
            <a:off x="654236" y="264673"/>
            <a:ext cx="3572566" cy="1652159"/>
          </a:xfrm>
          <a:prstGeom prst="rect">
            <a:avLst/>
          </a:prstGeom>
        </p:spPr>
      </p:pic>
      <p:sp>
        <p:nvSpPr>
          <p:cNvPr id="5" name="Content Placeholder 2">
            <a:extLst>
              <a:ext uri="{FF2B5EF4-FFF2-40B4-BE49-F238E27FC236}">
                <a16:creationId xmlns:a16="http://schemas.microsoft.com/office/drawing/2014/main" id="{45EAE760-7D6B-4451-A00D-77EEA82CB743}"/>
              </a:ext>
            </a:extLst>
          </p:cNvPr>
          <p:cNvSpPr txBox="1">
            <a:spLocks/>
          </p:cNvSpPr>
          <p:nvPr/>
        </p:nvSpPr>
        <p:spPr>
          <a:xfrm>
            <a:off x="5796136" y="5908728"/>
            <a:ext cx="3195159" cy="688623"/>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21 April 2022</a:t>
            </a:r>
          </a:p>
          <a:p>
            <a:pPr marL="0" indent="0" algn="ctr"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Dragan </a:t>
            </a:r>
            <a:r>
              <a:rPr lang="hr-BA" sz="1800" dirty="0" err="1">
                <a:latin typeface="Tahoma" panose="020B0604030504040204" pitchFamily="34" charset="0"/>
                <a:ea typeface="Tahoma" panose="020B0604030504040204" pitchFamily="34" charset="0"/>
                <a:cs typeface="Tahoma" panose="020B0604030504040204" pitchFamily="34" charset="0"/>
              </a:rPr>
              <a:t>Šulović</a:t>
            </a:r>
            <a:endParaRPr lang="hr-BA" sz="18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37EDDAE1-44F1-444F-9C8B-1AB2EE75D344}"/>
              </a:ext>
            </a:extLst>
          </p:cNvPr>
          <p:cNvPicPr>
            <a:picLocks noChangeAspect="1"/>
          </p:cNvPicPr>
          <p:nvPr/>
        </p:nvPicPr>
        <p:blipFill>
          <a:blip r:embed="rId3"/>
          <a:stretch>
            <a:fillRect/>
          </a:stretch>
        </p:blipFill>
        <p:spPr>
          <a:xfrm>
            <a:off x="5085196" y="443560"/>
            <a:ext cx="1421879" cy="1435819"/>
          </a:xfrm>
          <a:prstGeom prst="rect">
            <a:avLst/>
          </a:prstGeom>
        </p:spPr>
      </p:pic>
    </p:spTree>
    <p:extLst>
      <p:ext uri="{BB962C8B-B14F-4D97-AF65-F5344CB8AC3E}">
        <p14:creationId xmlns:p14="http://schemas.microsoft.com/office/powerpoint/2010/main" val="3843550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4E8A-E50E-4FD1-9D3F-9958DE31800F}"/>
              </a:ext>
            </a:extLst>
          </p:cNvPr>
          <p:cNvSpPr>
            <a:spLocks noGrp="1"/>
          </p:cNvSpPr>
          <p:nvPr>
            <p:ph type="title"/>
          </p:nvPr>
        </p:nvSpPr>
        <p:spPr>
          <a:xfrm>
            <a:off x="457200" y="274638"/>
            <a:ext cx="8229600" cy="1143000"/>
          </a:xfrm>
        </p:spPr>
        <p:txBody>
          <a:bodyPr>
            <a:normAutofit/>
          </a:bodyPr>
          <a:lstStyle/>
          <a:p>
            <a:r>
              <a:rPr lang="hr-BA" dirty="0"/>
              <a:t>PREČISTAČ VODA BUTILE 2</a:t>
            </a:r>
            <a:endParaRPr lang="en-US" dirty="0"/>
          </a:p>
        </p:txBody>
      </p:sp>
      <p:pic>
        <p:nvPicPr>
          <p:cNvPr id="2" name="Picture 1">
            <a:extLst>
              <a:ext uri="{FF2B5EF4-FFF2-40B4-BE49-F238E27FC236}">
                <a16:creationId xmlns:a16="http://schemas.microsoft.com/office/drawing/2014/main" id="{2FCDF593-CC14-4114-A233-5A0C391685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1640" y="1356828"/>
            <a:ext cx="6187976" cy="5261304"/>
          </a:xfrm>
          <a:prstGeom prst="rect">
            <a:avLst/>
          </a:prstGeom>
        </p:spPr>
      </p:pic>
      <p:pic>
        <p:nvPicPr>
          <p:cNvPr id="10" name="Picture 9">
            <a:extLst>
              <a:ext uri="{FF2B5EF4-FFF2-40B4-BE49-F238E27FC236}">
                <a16:creationId xmlns:a16="http://schemas.microsoft.com/office/drawing/2014/main" id="{FFBCF2AD-FDA8-4EF3-85E3-6E48D6BF47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2820" y="2852935"/>
            <a:ext cx="1902117" cy="216025"/>
          </a:xfrm>
          <a:prstGeom prst="rect">
            <a:avLst/>
          </a:prstGeom>
        </p:spPr>
      </p:pic>
      <p:pic>
        <p:nvPicPr>
          <p:cNvPr id="11" name="Picture 10">
            <a:extLst>
              <a:ext uri="{FF2B5EF4-FFF2-40B4-BE49-F238E27FC236}">
                <a16:creationId xmlns:a16="http://schemas.microsoft.com/office/drawing/2014/main" id="{FAFED7E8-455B-4080-A40B-FF75E7D752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81132" y="3237952"/>
            <a:ext cx="5645385" cy="299478"/>
          </a:xfrm>
          <a:prstGeom prst="rect">
            <a:avLst/>
          </a:prstGeom>
        </p:spPr>
      </p:pic>
      <p:pic>
        <p:nvPicPr>
          <p:cNvPr id="12" name="Picture 11">
            <a:extLst>
              <a:ext uri="{FF2B5EF4-FFF2-40B4-BE49-F238E27FC236}">
                <a16:creationId xmlns:a16="http://schemas.microsoft.com/office/drawing/2014/main" id="{2008EDAA-7855-41E2-894B-166C334A9E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7664" y="4402201"/>
            <a:ext cx="5645385" cy="506012"/>
          </a:xfrm>
          <a:prstGeom prst="rect">
            <a:avLst/>
          </a:prstGeom>
        </p:spPr>
      </p:pic>
      <p:sp>
        <p:nvSpPr>
          <p:cNvPr id="13" name="Content Placeholder 2">
            <a:extLst>
              <a:ext uri="{FF2B5EF4-FFF2-40B4-BE49-F238E27FC236}">
                <a16:creationId xmlns:a16="http://schemas.microsoft.com/office/drawing/2014/main" id="{2C22B10B-73C8-486A-9E3D-54043C9A4395}"/>
              </a:ext>
            </a:extLst>
          </p:cNvPr>
          <p:cNvSpPr txBox="1">
            <a:spLocks/>
          </p:cNvSpPr>
          <p:nvPr/>
        </p:nvSpPr>
        <p:spPr>
          <a:xfrm>
            <a:off x="4425628" y="5321152"/>
            <a:ext cx="2738660"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Mulj nije </a:t>
            </a:r>
            <a:r>
              <a:rPr lang="hr-BA" sz="1800" dirty="0" err="1">
                <a:latin typeface="Tahoma" panose="020B0604030504040204" pitchFamily="34" charset="0"/>
                <a:ea typeface="Tahoma" panose="020B0604030504040204" pitchFamily="34" charset="0"/>
                <a:cs typeface="Tahoma" panose="020B0604030504040204" pitchFamily="34" charset="0"/>
              </a:rPr>
              <a:t>mineriliziran</a:t>
            </a:r>
            <a:r>
              <a:rPr lang="hr-BA" sz="1800" dirty="0">
                <a:latin typeface="Tahoma" panose="020B0604030504040204" pitchFamily="34" charset="0"/>
                <a:ea typeface="Tahoma" panose="020B0604030504040204" pitchFamily="34" charset="0"/>
                <a:cs typeface="Tahoma" panose="020B0604030504040204" pitchFamily="34" charset="0"/>
              </a:rPr>
              <a:t>.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4" name="Content Placeholder 2">
            <a:extLst>
              <a:ext uri="{FF2B5EF4-FFF2-40B4-BE49-F238E27FC236}">
                <a16:creationId xmlns:a16="http://schemas.microsoft.com/office/drawing/2014/main" id="{E6950B52-04F2-4BA4-AF00-43B4688108B1}"/>
              </a:ext>
            </a:extLst>
          </p:cNvPr>
          <p:cNvSpPr txBox="1">
            <a:spLocks/>
          </p:cNvSpPr>
          <p:nvPr/>
        </p:nvSpPr>
        <p:spPr>
          <a:xfrm>
            <a:off x="4454389" y="5914110"/>
            <a:ext cx="4006044" cy="669251"/>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Nije podloga za </a:t>
            </a:r>
            <a:r>
              <a:rPr lang="hr-BA" sz="1800" dirty="0">
                <a:solidFill>
                  <a:schemeClr val="accent1"/>
                </a:solidFill>
                <a:latin typeface="Tahoma" panose="020B0604030504040204" pitchFamily="34" charset="0"/>
                <a:ea typeface="Tahoma" panose="020B0604030504040204" pitchFamily="34" charset="0"/>
                <a:cs typeface="Tahoma" panose="020B0604030504040204" pitchFamily="34" charset="0"/>
              </a:rPr>
              <a:t>ekološki</a:t>
            </a:r>
            <a:r>
              <a:rPr lang="hr-BA" sz="1800" dirty="0">
                <a:latin typeface="Tahoma" panose="020B0604030504040204" pitchFamily="34" charset="0"/>
                <a:ea typeface="Tahoma" panose="020B0604030504040204" pitchFamily="34" charset="0"/>
                <a:cs typeface="Tahoma" panose="020B0604030504040204" pitchFamily="34" charset="0"/>
              </a:rPr>
              <a:t> građevinski materijal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9938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4E8A-E50E-4FD1-9D3F-9958DE31800F}"/>
              </a:ext>
            </a:extLst>
          </p:cNvPr>
          <p:cNvSpPr>
            <a:spLocks noGrp="1"/>
          </p:cNvSpPr>
          <p:nvPr>
            <p:ph type="title"/>
          </p:nvPr>
        </p:nvSpPr>
        <p:spPr>
          <a:xfrm>
            <a:off x="457200" y="274638"/>
            <a:ext cx="8229600" cy="1143000"/>
          </a:xfrm>
        </p:spPr>
        <p:txBody>
          <a:bodyPr>
            <a:normAutofit/>
          </a:bodyPr>
          <a:lstStyle/>
          <a:p>
            <a:r>
              <a:rPr lang="hr-BA" dirty="0"/>
              <a:t>PREČISTAČ VODA MOSTAR</a:t>
            </a:r>
            <a:endParaRPr lang="en-US" dirty="0">
              <a:solidFill>
                <a:srgbClr val="FF0000"/>
              </a:solidFill>
            </a:endParaRPr>
          </a:p>
        </p:txBody>
      </p:sp>
      <p:pic>
        <p:nvPicPr>
          <p:cNvPr id="3" name="Picture 2">
            <a:extLst>
              <a:ext uri="{FF2B5EF4-FFF2-40B4-BE49-F238E27FC236}">
                <a16:creationId xmlns:a16="http://schemas.microsoft.com/office/drawing/2014/main" id="{1F383ABC-9C45-43BC-9A60-6172157BF2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5656" y="1417638"/>
            <a:ext cx="5913633" cy="5206435"/>
          </a:xfrm>
          <a:prstGeom prst="rect">
            <a:avLst/>
          </a:prstGeom>
        </p:spPr>
      </p:pic>
      <p:pic>
        <p:nvPicPr>
          <p:cNvPr id="6" name="Picture 5">
            <a:extLst>
              <a:ext uri="{FF2B5EF4-FFF2-40B4-BE49-F238E27FC236}">
                <a16:creationId xmlns:a16="http://schemas.microsoft.com/office/drawing/2014/main" id="{CB288B5F-A0FE-4B83-AAAA-9AFF59BD3B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1872" y="2179703"/>
            <a:ext cx="6401355" cy="3682303"/>
          </a:xfrm>
          <a:prstGeom prst="rect">
            <a:avLst/>
          </a:prstGeom>
        </p:spPr>
      </p:pic>
      <p:pic>
        <p:nvPicPr>
          <p:cNvPr id="5" name="Picture 4">
            <a:extLst>
              <a:ext uri="{FF2B5EF4-FFF2-40B4-BE49-F238E27FC236}">
                <a16:creationId xmlns:a16="http://schemas.microsoft.com/office/drawing/2014/main" id="{2388EA22-6AF6-477B-A6B5-2FEA26360F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5183" y="1052736"/>
            <a:ext cx="5913633" cy="5616962"/>
          </a:xfrm>
          <a:prstGeom prst="rect">
            <a:avLst/>
          </a:prstGeom>
        </p:spPr>
      </p:pic>
    </p:spTree>
    <p:extLst>
      <p:ext uri="{BB962C8B-B14F-4D97-AF65-F5344CB8AC3E}">
        <p14:creationId xmlns:p14="http://schemas.microsoft.com/office/powerpoint/2010/main" val="284412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4E8A-E50E-4FD1-9D3F-9958DE31800F}"/>
              </a:ext>
            </a:extLst>
          </p:cNvPr>
          <p:cNvSpPr>
            <a:spLocks noGrp="1"/>
          </p:cNvSpPr>
          <p:nvPr>
            <p:ph type="title"/>
          </p:nvPr>
        </p:nvSpPr>
        <p:spPr>
          <a:xfrm>
            <a:off x="457200" y="274638"/>
            <a:ext cx="8229600" cy="1143000"/>
          </a:xfrm>
        </p:spPr>
        <p:txBody>
          <a:bodyPr>
            <a:normAutofit/>
          </a:bodyPr>
          <a:lstStyle/>
          <a:p>
            <a:r>
              <a:rPr lang="hr-BA" dirty="0"/>
              <a:t>ZBRINJAVANJE MULJA</a:t>
            </a:r>
            <a:endParaRPr lang="en-US" dirty="0">
              <a:solidFill>
                <a:srgbClr val="FF0000"/>
              </a:solidFill>
            </a:endParaRPr>
          </a:p>
        </p:txBody>
      </p:sp>
      <p:pic>
        <p:nvPicPr>
          <p:cNvPr id="8" name="Picture 7">
            <a:extLst>
              <a:ext uri="{FF2B5EF4-FFF2-40B4-BE49-F238E27FC236}">
                <a16:creationId xmlns:a16="http://schemas.microsoft.com/office/drawing/2014/main" id="{9D5CB2C9-2B1E-4C21-BE86-3A83E7AB26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9632" y="1453395"/>
            <a:ext cx="6334293" cy="5054022"/>
          </a:xfrm>
          <a:prstGeom prst="rect">
            <a:avLst/>
          </a:prstGeom>
        </p:spPr>
      </p:pic>
      <p:sp>
        <p:nvSpPr>
          <p:cNvPr id="9" name="Rectangle: Rounded Corners 8">
            <a:extLst>
              <a:ext uri="{FF2B5EF4-FFF2-40B4-BE49-F238E27FC236}">
                <a16:creationId xmlns:a16="http://schemas.microsoft.com/office/drawing/2014/main" id="{08436C9F-5431-443F-8636-1FDE0E6AF051}"/>
              </a:ext>
            </a:extLst>
          </p:cNvPr>
          <p:cNvSpPr/>
          <p:nvPr/>
        </p:nvSpPr>
        <p:spPr>
          <a:xfrm>
            <a:off x="1403648" y="3573016"/>
            <a:ext cx="6190277"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79C7522-A23B-4D28-A26C-27836A8D3D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2629" y="2132856"/>
            <a:ext cx="6901270" cy="4535817"/>
          </a:xfrm>
          <a:prstGeom prst="rect">
            <a:avLst/>
          </a:prstGeom>
        </p:spPr>
      </p:pic>
      <p:pic>
        <p:nvPicPr>
          <p:cNvPr id="11" name="Picture 10">
            <a:extLst>
              <a:ext uri="{FF2B5EF4-FFF2-40B4-BE49-F238E27FC236}">
                <a16:creationId xmlns:a16="http://schemas.microsoft.com/office/drawing/2014/main" id="{095615F5-CB53-438A-92A5-1F7CD25053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140" y="2839304"/>
            <a:ext cx="7468247" cy="2115495"/>
          </a:xfrm>
          <a:prstGeom prst="rect">
            <a:avLst/>
          </a:prstGeom>
        </p:spPr>
      </p:pic>
    </p:spTree>
    <p:extLst>
      <p:ext uri="{BB962C8B-B14F-4D97-AF65-F5344CB8AC3E}">
        <p14:creationId xmlns:p14="http://schemas.microsoft.com/office/powerpoint/2010/main" val="115823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51811AC-D192-4AD5-83AC-B13B7A59E8BF}"/>
              </a:ext>
            </a:extLst>
          </p:cNvPr>
          <p:cNvSpPr>
            <a:spLocks noGrp="1"/>
          </p:cNvSpPr>
          <p:nvPr>
            <p:ph type="title"/>
          </p:nvPr>
        </p:nvSpPr>
        <p:spPr>
          <a:xfrm>
            <a:off x="457200" y="274638"/>
            <a:ext cx="8229600" cy="1143000"/>
          </a:xfrm>
        </p:spPr>
        <p:txBody>
          <a:bodyPr>
            <a:normAutofit/>
          </a:bodyPr>
          <a:lstStyle/>
          <a:p>
            <a:r>
              <a:rPr lang="bs-Latn-BA" dirty="0"/>
              <a:t>BIOPLINARA SLOVENIJA</a:t>
            </a:r>
          </a:p>
        </p:txBody>
      </p:sp>
      <p:pic>
        <p:nvPicPr>
          <p:cNvPr id="3" name="Picture 2">
            <a:extLst>
              <a:ext uri="{FF2B5EF4-FFF2-40B4-BE49-F238E27FC236}">
                <a16:creationId xmlns:a16="http://schemas.microsoft.com/office/drawing/2014/main" id="{92C50202-24B4-4C0C-983A-FE2874731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2677" y="1844824"/>
            <a:ext cx="7998645" cy="4517528"/>
          </a:xfrm>
          <a:prstGeom prst="rect">
            <a:avLst/>
          </a:prstGeom>
        </p:spPr>
      </p:pic>
      <p:sp>
        <p:nvSpPr>
          <p:cNvPr id="4" name="Rectangle: Rounded Corners 3">
            <a:extLst>
              <a:ext uri="{FF2B5EF4-FFF2-40B4-BE49-F238E27FC236}">
                <a16:creationId xmlns:a16="http://schemas.microsoft.com/office/drawing/2014/main" id="{584DBC1A-EE6D-4DEF-ADA0-03D64C2C89B0}"/>
              </a:ext>
            </a:extLst>
          </p:cNvPr>
          <p:cNvSpPr/>
          <p:nvPr/>
        </p:nvSpPr>
        <p:spPr>
          <a:xfrm>
            <a:off x="6084168" y="5301208"/>
            <a:ext cx="1152128" cy="106114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0935243-DAA3-4CFD-B819-CD7BA6A7EA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288" y="5301208"/>
            <a:ext cx="1176630" cy="1085182"/>
          </a:xfrm>
          <a:prstGeom prst="rect">
            <a:avLst/>
          </a:prstGeom>
        </p:spPr>
      </p:pic>
      <p:pic>
        <p:nvPicPr>
          <p:cNvPr id="8" name="Picture 7">
            <a:extLst>
              <a:ext uri="{FF2B5EF4-FFF2-40B4-BE49-F238E27FC236}">
                <a16:creationId xmlns:a16="http://schemas.microsoft.com/office/drawing/2014/main" id="{B623ED26-EBC8-4EBD-82AF-1030F38A9E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520" y="2139585"/>
            <a:ext cx="5122420" cy="1327145"/>
          </a:xfrm>
          <a:prstGeom prst="rect">
            <a:avLst/>
          </a:prstGeom>
        </p:spPr>
      </p:pic>
    </p:spTree>
    <p:extLst>
      <p:ext uri="{BB962C8B-B14F-4D97-AF65-F5344CB8AC3E}">
        <p14:creationId xmlns:p14="http://schemas.microsoft.com/office/powerpoint/2010/main" val="426812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CA08F0-C45D-4BB0-9F80-5C6C19FA4F34}"/>
              </a:ext>
            </a:extLst>
          </p:cNvPr>
          <p:cNvSpPr>
            <a:spLocks noGrp="1"/>
          </p:cNvSpPr>
          <p:nvPr>
            <p:ph type="title"/>
          </p:nvPr>
        </p:nvSpPr>
        <p:spPr>
          <a:xfrm>
            <a:off x="457200" y="274638"/>
            <a:ext cx="8229600" cy="1143000"/>
          </a:xfrm>
        </p:spPr>
        <p:txBody>
          <a:bodyPr>
            <a:normAutofit/>
          </a:bodyPr>
          <a:lstStyle/>
          <a:p>
            <a:r>
              <a:rPr lang="hr-HR" dirty="0"/>
              <a:t>TEST – MAĐARSKA – PRVI KORAK</a:t>
            </a:r>
          </a:p>
        </p:txBody>
      </p:sp>
      <p:pic>
        <p:nvPicPr>
          <p:cNvPr id="2" name="Picture 1">
            <a:extLst>
              <a:ext uri="{FF2B5EF4-FFF2-40B4-BE49-F238E27FC236}">
                <a16:creationId xmlns:a16="http://schemas.microsoft.com/office/drawing/2014/main" id="{E088A17F-5624-4C28-8033-418146ACB9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560" y="1417638"/>
            <a:ext cx="3889585" cy="2889754"/>
          </a:xfrm>
          <a:prstGeom prst="rect">
            <a:avLst/>
          </a:prstGeom>
        </p:spPr>
      </p:pic>
      <p:pic>
        <p:nvPicPr>
          <p:cNvPr id="4" name="Picture 3">
            <a:extLst>
              <a:ext uri="{FF2B5EF4-FFF2-40B4-BE49-F238E27FC236}">
                <a16:creationId xmlns:a16="http://schemas.microsoft.com/office/drawing/2014/main" id="{751EAFCA-A871-4464-819B-FE9367DB5D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0654" y="1234988"/>
            <a:ext cx="4267570" cy="3255546"/>
          </a:xfrm>
          <a:prstGeom prst="rect">
            <a:avLst/>
          </a:prstGeom>
        </p:spPr>
      </p:pic>
      <p:pic>
        <p:nvPicPr>
          <p:cNvPr id="6" name="Picture 5">
            <a:extLst>
              <a:ext uri="{FF2B5EF4-FFF2-40B4-BE49-F238E27FC236}">
                <a16:creationId xmlns:a16="http://schemas.microsoft.com/office/drawing/2014/main" id="{AA85FA6E-88C5-4469-B038-52F48FD25A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512" y="4779182"/>
            <a:ext cx="3970292" cy="1804180"/>
          </a:xfrm>
          <a:prstGeom prst="rect">
            <a:avLst/>
          </a:prstGeom>
        </p:spPr>
      </p:pic>
      <p:pic>
        <p:nvPicPr>
          <p:cNvPr id="8" name="Picture 7">
            <a:extLst>
              <a:ext uri="{FF2B5EF4-FFF2-40B4-BE49-F238E27FC236}">
                <a16:creationId xmlns:a16="http://schemas.microsoft.com/office/drawing/2014/main" id="{64533829-38ED-495E-A2B7-92A1EADE96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80654" y="5214522"/>
            <a:ext cx="4749474" cy="879738"/>
          </a:xfrm>
          <a:prstGeom prst="rect">
            <a:avLst/>
          </a:prstGeom>
        </p:spPr>
      </p:pic>
    </p:spTree>
    <p:extLst>
      <p:ext uri="{BB962C8B-B14F-4D97-AF65-F5344CB8AC3E}">
        <p14:creationId xmlns:p14="http://schemas.microsoft.com/office/powerpoint/2010/main" val="217875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CA08F0-C45D-4BB0-9F80-5C6C19FA4F34}"/>
              </a:ext>
            </a:extLst>
          </p:cNvPr>
          <p:cNvSpPr>
            <a:spLocks noGrp="1"/>
          </p:cNvSpPr>
          <p:nvPr>
            <p:ph type="title"/>
          </p:nvPr>
        </p:nvSpPr>
        <p:spPr>
          <a:xfrm>
            <a:off x="457200" y="274638"/>
            <a:ext cx="8229600" cy="1143000"/>
          </a:xfrm>
        </p:spPr>
        <p:txBody>
          <a:bodyPr>
            <a:normAutofit/>
          </a:bodyPr>
          <a:lstStyle/>
          <a:p>
            <a:r>
              <a:rPr lang="hr-HR" dirty="0"/>
              <a:t>TEST SLOVENIJA – DRUGI KORAK</a:t>
            </a:r>
          </a:p>
        </p:txBody>
      </p:sp>
      <p:pic>
        <p:nvPicPr>
          <p:cNvPr id="3" name="Picture 2">
            <a:extLst>
              <a:ext uri="{FF2B5EF4-FFF2-40B4-BE49-F238E27FC236}">
                <a16:creationId xmlns:a16="http://schemas.microsoft.com/office/drawing/2014/main" id="{6EA1AF9C-5172-476F-A370-A7D44C41CC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850" y="1196752"/>
            <a:ext cx="6285521" cy="2499577"/>
          </a:xfrm>
          <a:prstGeom prst="rect">
            <a:avLst/>
          </a:prstGeom>
        </p:spPr>
      </p:pic>
      <p:pic>
        <p:nvPicPr>
          <p:cNvPr id="4" name="Picture 3">
            <a:extLst>
              <a:ext uri="{FF2B5EF4-FFF2-40B4-BE49-F238E27FC236}">
                <a16:creationId xmlns:a16="http://schemas.microsoft.com/office/drawing/2014/main" id="{740B5131-0657-4A9E-BE16-003FE0CE00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4798" y="2783749"/>
            <a:ext cx="3953293" cy="3099939"/>
          </a:xfrm>
          <a:prstGeom prst="rect">
            <a:avLst/>
          </a:prstGeom>
        </p:spPr>
      </p:pic>
      <p:pic>
        <p:nvPicPr>
          <p:cNvPr id="7" name="Picture 6">
            <a:extLst>
              <a:ext uri="{FF2B5EF4-FFF2-40B4-BE49-F238E27FC236}">
                <a16:creationId xmlns:a16="http://schemas.microsoft.com/office/drawing/2014/main" id="{18B3C5D3-75F2-4836-82AA-929270A9E1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4850" y="5188208"/>
            <a:ext cx="5174199" cy="1395154"/>
          </a:xfrm>
          <a:prstGeom prst="rect">
            <a:avLst/>
          </a:prstGeom>
        </p:spPr>
      </p:pic>
    </p:spTree>
    <p:extLst>
      <p:ext uri="{BB962C8B-B14F-4D97-AF65-F5344CB8AC3E}">
        <p14:creationId xmlns:p14="http://schemas.microsoft.com/office/powerpoint/2010/main" val="371006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CA08F0-C45D-4BB0-9F80-5C6C19FA4F34}"/>
              </a:ext>
            </a:extLst>
          </p:cNvPr>
          <p:cNvSpPr>
            <a:spLocks noGrp="1"/>
          </p:cNvSpPr>
          <p:nvPr>
            <p:ph type="title"/>
          </p:nvPr>
        </p:nvSpPr>
        <p:spPr>
          <a:xfrm>
            <a:off x="457200" y="274638"/>
            <a:ext cx="8229600" cy="1143000"/>
          </a:xfrm>
        </p:spPr>
        <p:txBody>
          <a:bodyPr>
            <a:normAutofit/>
          </a:bodyPr>
          <a:lstStyle/>
          <a:p>
            <a:r>
              <a:rPr lang="hr-HR" dirty="0"/>
              <a:t>BIOPLINARA WALES</a:t>
            </a:r>
          </a:p>
        </p:txBody>
      </p:sp>
      <p:pic>
        <p:nvPicPr>
          <p:cNvPr id="3" name="Picture 2">
            <a:extLst>
              <a:ext uri="{FF2B5EF4-FFF2-40B4-BE49-F238E27FC236}">
                <a16:creationId xmlns:a16="http://schemas.microsoft.com/office/drawing/2014/main" id="{33F404AF-E20D-48EF-8731-FE2C21F12B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536" y="1268760"/>
            <a:ext cx="7506125" cy="4613493"/>
          </a:xfrm>
          <a:prstGeom prst="rect">
            <a:avLst/>
          </a:prstGeom>
        </p:spPr>
      </p:pic>
      <p:pic>
        <p:nvPicPr>
          <p:cNvPr id="4" name="Picture 3">
            <a:extLst>
              <a:ext uri="{FF2B5EF4-FFF2-40B4-BE49-F238E27FC236}">
                <a16:creationId xmlns:a16="http://schemas.microsoft.com/office/drawing/2014/main" id="{734A966A-951C-4B87-AD66-874F520F6C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4835" y="3933056"/>
            <a:ext cx="4239038" cy="1143000"/>
          </a:xfrm>
          <a:prstGeom prst="rect">
            <a:avLst/>
          </a:prstGeom>
        </p:spPr>
      </p:pic>
    </p:spTree>
    <p:extLst>
      <p:ext uri="{BB962C8B-B14F-4D97-AF65-F5344CB8AC3E}">
        <p14:creationId xmlns:p14="http://schemas.microsoft.com/office/powerpoint/2010/main" val="329729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CA08F0-C45D-4BB0-9F80-5C6C19FA4F34}"/>
              </a:ext>
            </a:extLst>
          </p:cNvPr>
          <p:cNvSpPr>
            <a:spLocks noGrp="1"/>
          </p:cNvSpPr>
          <p:nvPr>
            <p:ph type="title"/>
          </p:nvPr>
        </p:nvSpPr>
        <p:spPr>
          <a:xfrm>
            <a:off x="457200" y="274638"/>
            <a:ext cx="8229600" cy="1143000"/>
          </a:xfrm>
        </p:spPr>
        <p:txBody>
          <a:bodyPr>
            <a:normAutofit/>
          </a:bodyPr>
          <a:lstStyle/>
          <a:p>
            <a:r>
              <a:rPr lang="hr-HR" dirty="0"/>
              <a:t>WALES - BUTILE</a:t>
            </a:r>
          </a:p>
        </p:txBody>
      </p:sp>
      <p:pic>
        <p:nvPicPr>
          <p:cNvPr id="3" name="Picture 2">
            <a:extLst>
              <a:ext uri="{FF2B5EF4-FFF2-40B4-BE49-F238E27FC236}">
                <a16:creationId xmlns:a16="http://schemas.microsoft.com/office/drawing/2014/main" id="{7339E05A-0A25-467D-B18C-A477EB01DF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1628799"/>
            <a:ext cx="4151736" cy="2322777"/>
          </a:xfrm>
          <a:prstGeom prst="rect">
            <a:avLst/>
          </a:prstGeom>
        </p:spPr>
      </p:pic>
      <p:pic>
        <p:nvPicPr>
          <p:cNvPr id="4" name="Picture 3">
            <a:extLst>
              <a:ext uri="{FF2B5EF4-FFF2-40B4-BE49-F238E27FC236}">
                <a16:creationId xmlns:a16="http://schemas.microsoft.com/office/drawing/2014/main" id="{E404C46B-3EBB-4B1D-A62D-01B798C7E9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8738" y="1628799"/>
            <a:ext cx="4121253" cy="2322777"/>
          </a:xfrm>
          <a:prstGeom prst="rect">
            <a:avLst/>
          </a:prstGeom>
        </p:spPr>
      </p:pic>
      <p:sp>
        <p:nvSpPr>
          <p:cNvPr id="8" name="Content Placeholder 2">
            <a:extLst>
              <a:ext uri="{FF2B5EF4-FFF2-40B4-BE49-F238E27FC236}">
                <a16:creationId xmlns:a16="http://schemas.microsoft.com/office/drawing/2014/main" id="{45FE116B-9262-43F9-B099-354ED877031A}"/>
              </a:ext>
            </a:extLst>
          </p:cNvPr>
          <p:cNvSpPr txBox="1">
            <a:spLocks/>
          </p:cNvSpPr>
          <p:nvPr/>
        </p:nvSpPr>
        <p:spPr>
          <a:xfrm>
            <a:off x="296893" y="4194344"/>
            <a:ext cx="4178371"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Jedan digestor 420 m</a:t>
            </a:r>
            <a:r>
              <a:rPr lang="hr-BA" sz="1800" baseline="30000" dirty="0">
                <a:latin typeface="Tahoma" panose="020B0604030504040204" pitchFamily="34" charset="0"/>
                <a:ea typeface="Tahoma" panose="020B0604030504040204" pitchFamily="34" charset="0"/>
                <a:cs typeface="Tahoma" panose="020B0604030504040204" pitchFamily="34" charset="0"/>
              </a:rPr>
              <a:t>3</a:t>
            </a:r>
            <a:r>
              <a:rPr lang="hr-BA" sz="1800" dirty="0">
                <a:latin typeface="Tahoma" panose="020B0604030504040204" pitchFamily="34" charset="0"/>
                <a:ea typeface="Tahoma" panose="020B0604030504040204" pitchFamily="34" charset="0"/>
                <a:cs typeface="Tahoma" panose="020B0604030504040204" pitchFamily="34" charset="0"/>
              </a:rPr>
              <a:t>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9" name="Content Placeholder 2">
            <a:extLst>
              <a:ext uri="{FF2B5EF4-FFF2-40B4-BE49-F238E27FC236}">
                <a16:creationId xmlns:a16="http://schemas.microsoft.com/office/drawing/2014/main" id="{18E17F64-1D2F-4E46-A0D8-FFD323253A64}"/>
              </a:ext>
            </a:extLst>
          </p:cNvPr>
          <p:cNvSpPr txBox="1">
            <a:spLocks/>
          </p:cNvSpPr>
          <p:nvPr/>
        </p:nvSpPr>
        <p:spPr>
          <a:xfrm>
            <a:off x="4572000" y="4171754"/>
            <a:ext cx="4178371"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Dva digestora 18 000 m</a:t>
            </a:r>
            <a:r>
              <a:rPr lang="hr-BA" sz="1800" baseline="30000" dirty="0">
                <a:latin typeface="Tahoma" panose="020B0604030504040204" pitchFamily="34" charset="0"/>
                <a:ea typeface="Tahoma" panose="020B0604030504040204" pitchFamily="34" charset="0"/>
                <a:cs typeface="Tahoma" panose="020B0604030504040204" pitchFamily="34" charset="0"/>
              </a:rPr>
              <a:t>3</a:t>
            </a:r>
            <a:r>
              <a:rPr lang="hr-BA" sz="1800" dirty="0">
                <a:latin typeface="Tahoma" panose="020B0604030504040204" pitchFamily="34" charset="0"/>
                <a:ea typeface="Tahoma" panose="020B0604030504040204" pitchFamily="34" charset="0"/>
                <a:cs typeface="Tahoma" panose="020B0604030504040204" pitchFamily="34" charset="0"/>
              </a:rPr>
              <a:t>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0" name="Content Placeholder 2">
            <a:extLst>
              <a:ext uri="{FF2B5EF4-FFF2-40B4-BE49-F238E27FC236}">
                <a16:creationId xmlns:a16="http://schemas.microsoft.com/office/drawing/2014/main" id="{B709CC28-8C57-487B-9DEA-AC007BFD1D48}"/>
              </a:ext>
            </a:extLst>
          </p:cNvPr>
          <p:cNvSpPr txBox="1">
            <a:spLocks/>
          </p:cNvSpPr>
          <p:nvPr/>
        </p:nvSpPr>
        <p:spPr>
          <a:xfrm>
            <a:off x="296892" y="4639301"/>
            <a:ext cx="4178371"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Doziranje 20 m</a:t>
            </a:r>
            <a:r>
              <a:rPr lang="hr-BA" sz="1800" baseline="30000" dirty="0">
                <a:latin typeface="Tahoma" panose="020B0604030504040204" pitchFamily="34" charset="0"/>
                <a:ea typeface="Tahoma" panose="020B0604030504040204" pitchFamily="34" charset="0"/>
                <a:cs typeface="Tahoma" panose="020B0604030504040204" pitchFamily="34" charset="0"/>
              </a:rPr>
              <a:t>3</a:t>
            </a:r>
            <a:r>
              <a:rPr lang="hr-BA" sz="1800" dirty="0">
                <a:latin typeface="Tahoma" panose="020B0604030504040204" pitchFamily="34" charset="0"/>
                <a:ea typeface="Tahoma" panose="020B0604030504040204" pitchFamily="34" charset="0"/>
                <a:cs typeface="Tahoma" panose="020B0604030504040204" pitchFamily="34" charset="0"/>
              </a:rPr>
              <a:t>/dan – 16% suhe tvari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1" name="Content Placeholder 2">
            <a:extLst>
              <a:ext uri="{FF2B5EF4-FFF2-40B4-BE49-F238E27FC236}">
                <a16:creationId xmlns:a16="http://schemas.microsoft.com/office/drawing/2014/main" id="{F8ADF769-3AB2-4193-86E7-5196187D4C09}"/>
              </a:ext>
            </a:extLst>
          </p:cNvPr>
          <p:cNvSpPr txBox="1">
            <a:spLocks/>
          </p:cNvSpPr>
          <p:nvPr/>
        </p:nvSpPr>
        <p:spPr>
          <a:xfrm>
            <a:off x="4572000" y="4639301"/>
            <a:ext cx="4440744"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Doziranje 240 m</a:t>
            </a:r>
            <a:r>
              <a:rPr lang="hr-BA" sz="1800" baseline="30000" dirty="0">
                <a:latin typeface="Tahoma" panose="020B0604030504040204" pitchFamily="34" charset="0"/>
                <a:ea typeface="Tahoma" panose="020B0604030504040204" pitchFamily="34" charset="0"/>
                <a:cs typeface="Tahoma" panose="020B0604030504040204" pitchFamily="34" charset="0"/>
              </a:rPr>
              <a:t>3</a:t>
            </a:r>
            <a:r>
              <a:rPr lang="hr-BA" sz="1800" dirty="0">
                <a:latin typeface="Tahoma" panose="020B0604030504040204" pitchFamily="34" charset="0"/>
                <a:ea typeface="Tahoma" panose="020B0604030504040204" pitchFamily="34" charset="0"/>
                <a:cs typeface="Tahoma" panose="020B0604030504040204" pitchFamily="34" charset="0"/>
              </a:rPr>
              <a:t>/dan – 3,44% suhe tvari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2" name="Content Placeholder 2">
            <a:extLst>
              <a:ext uri="{FF2B5EF4-FFF2-40B4-BE49-F238E27FC236}">
                <a16:creationId xmlns:a16="http://schemas.microsoft.com/office/drawing/2014/main" id="{82E158B4-A477-417A-99E4-7C47CDE33B4E}"/>
              </a:ext>
            </a:extLst>
          </p:cNvPr>
          <p:cNvSpPr txBox="1">
            <a:spLocks/>
          </p:cNvSpPr>
          <p:nvPr/>
        </p:nvSpPr>
        <p:spPr>
          <a:xfrm>
            <a:off x="310697" y="5052056"/>
            <a:ext cx="4178371"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2 000 m</a:t>
            </a:r>
            <a:r>
              <a:rPr lang="hr-BA" sz="1800" baseline="30000" dirty="0">
                <a:latin typeface="Tahoma" panose="020B0604030504040204" pitchFamily="34" charset="0"/>
                <a:ea typeface="Tahoma" panose="020B0604030504040204" pitchFamily="34" charset="0"/>
                <a:cs typeface="Tahoma" panose="020B0604030504040204" pitchFamily="34" charset="0"/>
              </a:rPr>
              <a:t>3</a:t>
            </a:r>
            <a:r>
              <a:rPr lang="hr-BA" sz="1800" dirty="0">
                <a:latin typeface="Tahoma" panose="020B0604030504040204" pitchFamily="34" charset="0"/>
                <a:ea typeface="Tahoma" panose="020B0604030504040204" pitchFamily="34" charset="0"/>
                <a:cs typeface="Tahoma" panose="020B0604030504040204" pitchFamily="34" charset="0"/>
              </a:rPr>
              <a:t> bioplina dnevno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3" name="Content Placeholder 2">
            <a:extLst>
              <a:ext uri="{FF2B5EF4-FFF2-40B4-BE49-F238E27FC236}">
                <a16:creationId xmlns:a16="http://schemas.microsoft.com/office/drawing/2014/main" id="{DD57CA70-D0A8-4071-B8EB-D65A31D5A87D}"/>
              </a:ext>
            </a:extLst>
          </p:cNvPr>
          <p:cNvSpPr txBox="1">
            <a:spLocks/>
          </p:cNvSpPr>
          <p:nvPr/>
        </p:nvSpPr>
        <p:spPr>
          <a:xfrm>
            <a:off x="4587945" y="5074448"/>
            <a:ext cx="4178371"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1 333 m</a:t>
            </a:r>
            <a:r>
              <a:rPr lang="hr-BA" sz="1800" baseline="30000" dirty="0">
                <a:latin typeface="Tahoma" panose="020B0604030504040204" pitchFamily="34" charset="0"/>
                <a:ea typeface="Tahoma" panose="020B0604030504040204" pitchFamily="34" charset="0"/>
                <a:cs typeface="Tahoma" panose="020B0604030504040204" pitchFamily="34" charset="0"/>
              </a:rPr>
              <a:t>3</a:t>
            </a:r>
            <a:r>
              <a:rPr lang="hr-BA" sz="1800" dirty="0">
                <a:latin typeface="Tahoma" panose="020B0604030504040204" pitchFamily="34" charset="0"/>
                <a:ea typeface="Tahoma" panose="020B0604030504040204" pitchFamily="34" charset="0"/>
                <a:cs typeface="Tahoma" panose="020B0604030504040204" pitchFamily="34" charset="0"/>
              </a:rPr>
              <a:t> bioplina dnevno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4" name="Content Placeholder 2">
            <a:extLst>
              <a:ext uri="{FF2B5EF4-FFF2-40B4-BE49-F238E27FC236}">
                <a16:creationId xmlns:a16="http://schemas.microsoft.com/office/drawing/2014/main" id="{F760E1E1-F2A1-4560-8F2A-CA8C6C7B1648}"/>
              </a:ext>
            </a:extLst>
          </p:cNvPr>
          <p:cNvSpPr txBox="1">
            <a:spLocks/>
          </p:cNvSpPr>
          <p:nvPr/>
        </p:nvSpPr>
        <p:spPr>
          <a:xfrm>
            <a:off x="1187624" y="5919801"/>
            <a:ext cx="7272808"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Wales – bitno smanjen potreban prostor za ugradnju opreme.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120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CA08F0-C45D-4BB0-9F80-5C6C19FA4F34}"/>
              </a:ext>
            </a:extLst>
          </p:cNvPr>
          <p:cNvSpPr>
            <a:spLocks noGrp="1"/>
          </p:cNvSpPr>
          <p:nvPr>
            <p:ph type="title"/>
          </p:nvPr>
        </p:nvSpPr>
        <p:spPr>
          <a:xfrm>
            <a:off x="457200" y="274638"/>
            <a:ext cx="8229600" cy="1143000"/>
          </a:xfrm>
        </p:spPr>
        <p:txBody>
          <a:bodyPr>
            <a:normAutofit/>
          </a:bodyPr>
          <a:lstStyle/>
          <a:p>
            <a:r>
              <a:rPr lang="hr-HR" dirty="0"/>
              <a:t>POKUŠAJ BUTILE</a:t>
            </a:r>
          </a:p>
        </p:txBody>
      </p:sp>
      <p:pic>
        <p:nvPicPr>
          <p:cNvPr id="3" name="Picture 2">
            <a:extLst>
              <a:ext uri="{FF2B5EF4-FFF2-40B4-BE49-F238E27FC236}">
                <a16:creationId xmlns:a16="http://schemas.microsoft.com/office/drawing/2014/main" id="{C735D219-1D2A-4E1F-9CA6-0B46D90770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1417638"/>
            <a:ext cx="4651651" cy="3231160"/>
          </a:xfrm>
          <a:prstGeom prst="rect">
            <a:avLst/>
          </a:prstGeom>
        </p:spPr>
      </p:pic>
      <p:pic>
        <p:nvPicPr>
          <p:cNvPr id="4" name="Picture 3">
            <a:extLst>
              <a:ext uri="{FF2B5EF4-FFF2-40B4-BE49-F238E27FC236}">
                <a16:creationId xmlns:a16="http://schemas.microsoft.com/office/drawing/2014/main" id="{906C8405-661D-4B0E-89A8-96D4021CBE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6181" y="3297333"/>
            <a:ext cx="4651651" cy="3286029"/>
          </a:xfrm>
          <a:prstGeom prst="rect">
            <a:avLst/>
          </a:prstGeom>
        </p:spPr>
      </p:pic>
      <p:pic>
        <p:nvPicPr>
          <p:cNvPr id="7" name="Picture 6">
            <a:extLst>
              <a:ext uri="{FF2B5EF4-FFF2-40B4-BE49-F238E27FC236}">
                <a16:creationId xmlns:a16="http://schemas.microsoft.com/office/drawing/2014/main" id="{735102FB-4E00-410A-9485-0116024044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461" y="1401313"/>
            <a:ext cx="6889077" cy="5182049"/>
          </a:xfrm>
          <a:prstGeom prst="rect">
            <a:avLst/>
          </a:prstGeom>
        </p:spPr>
      </p:pic>
    </p:spTree>
    <p:extLst>
      <p:ext uri="{BB962C8B-B14F-4D97-AF65-F5344CB8AC3E}">
        <p14:creationId xmlns:p14="http://schemas.microsoft.com/office/powerpoint/2010/main" val="22733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CA08F0-C45D-4BB0-9F80-5C6C19FA4F34}"/>
              </a:ext>
            </a:extLst>
          </p:cNvPr>
          <p:cNvSpPr>
            <a:spLocks noGrp="1"/>
          </p:cNvSpPr>
          <p:nvPr>
            <p:ph type="title"/>
          </p:nvPr>
        </p:nvSpPr>
        <p:spPr>
          <a:xfrm>
            <a:off x="457200" y="274638"/>
            <a:ext cx="8229600" cy="1143000"/>
          </a:xfrm>
        </p:spPr>
        <p:txBody>
          <a:bodyPr>
            <a:normAutofit/>
          </a:bodyPr>
          <a:lstStyle/>
          <a:p>
            <a:r>
              <a:rPr lang="hr-HR" dirty="0"/>
              <a:t>ZAKON O ELEKTRIČNOJ ENERGIJI</a:t>
            </a:r>
          </a:p>
        </p:txBody>
      </p:sp>
      <p:pic>
        <p:nvPicPr>
          <p:cNvPr id="3" name="Picture 2">
            <a:extLst>
              <a:ext uri="{FF2B5EF4-FFF2-40B4-BE49-F238E27FC236}">
                <a16:creationId xmlns:a16="http://schemas.microsoft.com/office/drawing/2014/main" id="{7CCEF071-B675-4D77-B48A-03E4808D44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9592" y="1700808"/>
            <a:ext cx="6663506" cy="4480948"/>
          </a:xfrm>
          <a:prstGeom prst="rect">
            <a:avLst/>
          </a:prstGeom>
        </p:spPr>
      </p:pic>
      <p:pic>
        <p:nvPicPr>
          <p:cNvPr id="4" name="Picture 3">
            <a:extLst>
              <a:ext uri="{FF2B5EF4-FFF2-40B4-BE49-F238E27FC236}">
                <a16:creationId xmlns:a16="http://schemas.microsoft.com/office/drawing/2014/main" id="{B969C109-9A78-40D8-9885-E995966D67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608" y="5517232"/>
            <a:ext cx="6687892" cy="243861"/>
          </a:xfrm>
          <a:prstGeom prst="rect">
            <a:avLst/>
          </a:prstGeom>
        </p:spPr>
      </p:pic>
      <p:pic>
        <p:nvPicPr>
          <p:cNvPr id="7" name="Picture 6">
            <a:extLst>
              <a:ext uri="{FF2B5EF4-FFF2-40B4-BE49-F238E27FC236}">
                <a16:creationId xmlns:a16="http://schemas.microsoft.com/office/drawing/2014/main" id="{2C858E9F-349D-4FCB-A54D-3B06F05305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691" y="2846781"/>
            <a:ext cx="7870618" cy="1164437"/>
          </a:xfrm>
          <a:prstGeom prst="rect">
            <a:avLst/>
          </a:prstGeom>
        </p:spPr>
      </p:pic>
      <p:pic>
        <p:nvPicPr>
          <p:cNvPr id="9" name="Picture 8">
            <a:extLst>
              <a:ext uri="{FF2B5EF4-FFF2-40B4-BE49-F238E27FC236}">
                <a16:creationId xmlns:a16="http://schemas.microsoft.com/office/drawing/2014/main" id="{521D4DBF-B7D6-4DE5-BFA0-E357DF90B0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6911" y="2846780"/>
            <a:ext cx="7590178" cy="942259"/>
          </a:xfrm>
          <a:prstGeom prst="rect">
            <a:avLst/>
          </a:prstGeom>
        </p:spPr>
      </p:pic>
    </p:spTree>
    <p:extLst>
      <p:ext uri="{BB962C8B-B14F-4D97-AF65-F5344CB8AC3E}">
        <p14:creationId xmlns:p14="http://schemas.microsoft.com/office/powerpoint/2010/main" val="372637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4E8A-E50E-4FD1-9D3F-9958DE31800F}"/>
              </a:ext>
            </a:extLst>
          </p:cNvPr>
          <p:cNvSpPr>
            <a:spLocks noGrp="1"/>
          </p:cNvSpPr>
          <p:nvPr>
            <p:ph type="title"/>
          </p:nvPr>
        </p:nvSpPr>
        <p:spPr>
          <a:xfrm>
            <a:off x="457200" y="274638"/>
            <a:ext cx="8229600" cy="1143000"/>
          </a:xfrm>
        </p:spPr>
        <p:txBody>
          <a:bodyPr>
            <a:normAutofit/>
          </a:bodyPr>
          <a:lstStyle/>
          <a:p>
            <a:r>
              <a:rPr lang="hr-BA" dirty="0"/>
              <a:t>UVODNE INFORMACIJE</a:t>
            </a:r>
            <a:endParaRPr lang="en-US" dirty="0">
              <a:solidFill>
                <a:srgbClr val="FF0000"/>
              </a:solidFill>
            </a:endParaRPr>
          </a:p>
        </p:txBody>
      </p:sp>
      <p:sp>
        <p:nvSpPr>
          <p:cNvPr id="6" name="Content Placeholder 2">
            <a:extLst>
              <a:ext uri="{FF2B5EF4-FFF2-40B4-BE49-F238E27FC236}">
                <a16:creationId xmlns:a16="http://schemas.microsoft.com/office/drawing/2014/main" id="{013ED02F-F9E4-4D2A-844D-CD632EF18DEB}"/>
              </a:ext>
            </a:extLst>
          </p:cNvPr>
          <p:cNvSpPr txBox="1">
            <a:spLocks/>
          </p:cNvSpPr>
          <p:nvPr/>
        </p:nvSpPr>
        <p:spPr>
          <a:xfrm>
            <a:off x="415761" y="1343199"/>
            <a:ext cx="8229600" cy="648072"/>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Slabo naseljeni prostori, na kojima nema industrijskih aktivnosti imaju čiste vode. </a:t>
            </a:r>
          </a:p>
          <a:p>
            <a:pPr marL="0" indent="0" algn="just"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21" name="Content Placeholder 2">
            <a:extLst>
              <a:ext uri="{FF2B5EF4-FFF2-40B4-BE49-F238E27FC236}">
                <a16:creationId xmlns:a16="http://schemas.microsoft.com/office/drawing/2014/main" id="{C5288A5D-B8C5-46BA-B53F-C673E2B4DC0C}"/>
              </a:ext>
            </a:extLst>
          </p:cNvPr>
          <p:cNvSpPr txBox="1">
            <a:spLocks/>
          </p:cNvSpPr>
          <p:nvPr/>
        </p:nvSpPr>
        <p:spPr>
          <a:xfrm>
            <a:off x="415761" y="2020765"/>
            <a:ext cx="8229600"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U prirodi se odvija proces </a:t>
            </a:r>
            <a:r>
              <a:rPr lang="hr-BA" sz="1800" dirty="0" err="1">
                <a:latin typeface="Tahoma" panose="020B0604030504040204" pitchFamily="34" charset="0"/>
                <a:ea typeface="Tahoma" panose="020B0604030504040204" pitchFamily="34" charset="0"/>
                <a:cs typeface="Tahoma" panose="020B0604030504040204" pitchFamily="34" charset="0"/>
              </a:rPr>
              <a:t>samočišćenja</a:t>
            </a:r>
            <a:r>
              <a:rPr lang="hr-BA" sz="1800" dirty="0">
                <a:latin typeface="Tahoma" panose="020B0604030504040204" pitchFamily="34" charset="0"/>
                <a:ea typeface="Tahoma" panose="020B0604030504040204" pitchFamily="34" charset="0"/>
                <a:cs typeface="Tahoma" panose="020B0604030504040204" pitchFamily="34" charset="0"/>
              </a:rPr>
              <a:t> voda. </a:t>
            </a:r>
          </a:p>
          <a:p>
            <a:pPr marL="0" indent="0" algn="just"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22" name="Content Placeholder 2">
            <a:extLst>
              <a:ext uri="{FF2B5EF4-FFF2-40B4-BE49-F238E27FC236}">
                <a16:creationId xmlns:a16="http://schemas.microsoft.com/office/drawing/2014/main" id="{8B4AC67F-5B53-4CA1-BA74-B671658E07F4}"/>
              </a:ext>
            </a:extLst>
          </p:cNvPr>
          <p:cNvSpPr txBox="1">
            <a:spLocks/>
          </p:cNvSpPr>
          <p:nvPr/>
        </p:nvSpPr>
        <p:spPr>
          <a:xfrm>
            <a:off x="415761" y="2486199"/>
            <a:ext cx="8229600"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Porast naše populacije i industrijski razvoj – onemogućuju proces </a:t>
            </a:r>
            <a:r>
              <a:rPr lang="hr-BA" sz="1800" dirty="0" err="1">
                <a:latin typeface="Tahoma" panose="020B0604030504040204" pitchFamily="34" charset="0"/>
                <a:ea typeface="Tahoma" panose="020B0604030504040204" pitchFamily="34" charset="0"/>
                <a:cs typeface="Tahoma" panose="020B0604030504040204" pitchFamily="34" charset="0"/>
              </a:rPr>
              <a:t>samočišćenja</a:t>
            </a:r>
            <a:r>
              <a:rPr lang="hr-BA" sz="1800" dirty="0">
                <a:latin typeface="Tahoma" panose="020B0604030504040204" pitchFamily="34" charset="0"/>
                <a:ea typeface="Tahoma" panose="020B0604030504040204" pitchFamily="34" charset="0"/>
                <a:cs typeface="Tahoma" panose="020B0604030504040204" pitchFamily="34" charset="0"/>
              </a:rPr>
              <a:t>. </a:t>
            </a:r>
          </a:p>
          <a:p>
            <a:pPr marL="0" indent="0" algn="just"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23" name="Content Placeholder 2">
            <a:extLst>
              <a:ext uri="{FF2B5EF4-FFF2-40B4-BE49-F238E27FC236}">
                <a16:creationId xmlns:a16="http://schemas.microsoft.com/office/drawing/2014/main" id="{9F481DCB-B674-4D9C-BE36-D8AEB47FE819}"/>
              </a:ext>
            </a:extLst>
          </p:cNvPr>
          <p:cNvSpPr txBox="1">
            <a:spLocks/>
          </p:cNvSpPr>
          <p:nvPr/>
        </p:nvSpPr>
        <p:spPr>
          <a:xfrm>
            <a:off x="415761" y="2916190"/>
            <a:ext cx="8229600" cy="648072"/>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Vodene </a:t>
            </a:r>
            <a:r>
              <a:rPr lang="hr-BA" sz="1800" dirty="0" err="1">
                <a:latin typeface="Tahoma" panose="020B0604030504040204" pitchFamily="34" charset="0"/>
                <a:ea typeface="Tahoma" panose="020B0604030504040204" pitchFamily="34" charset="0"/>
                <a:cs typeface="Tahoma" panose="020B0604030504040204" pitchFamily="34" charset="0"/>
              </a:rPr>
              <a:t>akumlacije</a:t>
            </a:r>
            <a:r>
              <a:rPr lang="hr-BA" sz="1800" dirty="0">
                <a:latin typeface="Tahoma" panose="020B0604030504040204" pitchFamily="34" charset="0"/>
                <a:ea typeface="Tahoma" panose="020B0604030504040204" pitchFamily="34" charset="0"/>
                <a:cs typeface="Tahoma" panose="020B0604030504040204" pitchFamily="34" charset="0"/>
              </a:rPr>
              <a:t> postaju prijemnici otpadnih voda sa negativnim </a:t>
            </a:r>
            <a:r>
              <a:rPr lang="hr-BA" sz="1800" dirty="0" err="1">
                <a:latin typeface="Tahoma" panose="020B0604030504040204" pitchFamily="34" charset="0"/>
                <a:ea typeface="Tahoma" panose="020B0604030504040204" pitchFamily="34" charset="0"/>
                <a:cs typeface="Tahoma" panose="020B0604030504040204" pitchFamily="34" charset="0"/>
              </a:rPr>
              <a:t>uticajem</a:t>
            </a:r>
            <a:r>
              <a:rPr lang="hr-BA" sz="1800" dirty="0">
                <a:latin typeface="Tahoma" panose="020B0604030504040204" pitchFamily="34" charset="0"/>
                <a:ea typeface="Tahoma" panose="020B0604030504040204" pitchFamily="34" charset="0"/>
                <a:cs typeface="Tahoma" panose="020B0604030504040204" pitchFamily="34" charset="0"/>
              </a:rPr>
              <a:t> na stanovništvo, sport, poljoprivredu. </a:t>
            </a:r>
          </a:p>
          <a:p>
            <a:pPr marL="0" indent="0" algn="just"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24" name="Content Placeholder 2">
            <a:extLst>
              <a:ext uri="{FF2B5EF4-FFF2-40B4-BE49-F238E27FC236}">
                <a16:creationId xmlns:a16="http://schemas.microsoft.com/office/drawing/2014/main" id="{7171B1B3-1BAB-424B-A5D8-2D6E759E463B}"/>
              </a:ext>
            </a:extLst>
          </p:cNvPr>
          <p:cNvSpPr txBox="1">
            <a:spLocks/>
          </p:cNvSpPr>
          <p:nvPr/>
        </p:nvSpPr>
        <p:spPr>
          <a:xfrm>
            <a:off x="415761" y="3616909"/>
            <a:ext cx="8229600"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Tretman otpadnih voda postaje obaveza. </a:t>
            </a:r>
          </a:p>
          <a:p>
            <a:pPr marL="0" indent="0" algn="just"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25" name="Content Placeholder 2">
            <a:extLst>
              <a:ext uri="{FF2B5EF4-FFF2-40B4-BE49-F238E27FC236}">
                <a16:creationId xmlns:a16="http://schemas.microsoft.com/office/drawing/2014/main" id="{835F9855-B2B6-41B3-9EDF-A8381E749B2A}"/>
              </a:ext>
            </a:extLst>
          </p:cNvPr>
          <p:cNvSpPr txBox="1">
            <a:spLocks/>
          </p:cNvSpPr>
          <p:nvPr/>
        </p:nvSpPr>
        <p:spPr>
          <a:xfrm>
            <a:off x="415761" y="4070390"/>
            <a:ext cx="8229600" cy="628736"/>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Funkcija postrojenja za tretman otpadnih voda je ubrzanje prirodnog procesa prečišćavanja voda. </a:t>
            </a:r>
          </a:p>
          <a:p>
            <a:pPr marL="0" indent="0" algn="just"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26" name="Content Placeholder 2">
            <a:extLst>
              <a:ext uri="{FF2B5EF4-FFF2-40B4-BE49-F238E27FC236}">
                <a16:creationId xmlns:a16="http://schemas.microsoft.com/office/drawing/2014/main" id="{AFC2D6CE-36D4-4869-A007-D07C4441BA0B}"/>
              </a:ext>
            </a:extLst>
          </p:cNvPr>
          <p:cNvSpPr txBox="1">
            <a:spLocks/>
          </p:cNvSpPr>
          <p:nvPr/>
        </p:nvSpPr>
        <p:spPr>
          <a:xfrm>
            <a:off x="415761" y="4883086"/>
            <a:ext cx="8229600" cy="1354226"/>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Načini prečišćavanja otpadnih voda:</a:t>
            </a:r>
          </a:p>
          <a:p>
            <a:pPr algn="just" defTabSz="457200">
              <a:buClr>
                <a:schemeClr val="accent1"/>
              </a:buClr>
              <a:buSzPct val="80000"/>
              <a:defRPr/>
            </a:pPr>
            <a:r>
              <a:rPr lang="hr-BA" sz="1800" dirty="0">
                <a:latin typeface="Tahoma" panose="020B0604030504040204" pitchFamily="34" charset="0"/>
                <a:ea typeface="Tahoma" panose="020B0604030504040204" pitchFamily="34" charset="0"/>
                <a:cs typeface="Tahoma" panose="020B0604030504040204" pitchFamily="34" charset="0"/>
              </a:rPr>
              <a:t>Aerobno – </a:t>
            </a:r>
            <a:r>
              <a:rPr lang="hr-BA" sz="1800" dirty="0" err="1">
                <a:latin typeface="Tahoma" panose="020B0604030504040204" pitchFamily="34" charset="0"/>
                <a:ea typeface="Tahoma" panose="020B0604030504040204" pitchFamily="34" charset="0"/>
                <a:cs typeface="Tahoma" panose="020B0604030504040204" pitchFamily="34" charset="0"/>
              </a:rPr>
              <a:t>uduvavanjem</a:t>
            </a:r>
            <a:r>
              <a:rPr lang="hr-BA" sz="1800" dirty="0">
                <a:latin typeface="Tahoma" panose="020B0604030504040204" pitchFamily="34" charset="0"/>
                <a:ea typeface="Tahoma" panose="020B0604030504040204" pitchFamily="34" charset="0"/>
                <a:cs typeface="Tahoma" panose="020B0604030504040204" pitchFamily="34" charset="0"/>
              </a:rPr>
              <a:t> </a:t>
            </a:r>
            <a:r>
              <a:rPr lang="hr-BA" sz="1800" dirty="0" err="1">
                <a:latin typeface="Tahoma" panose="020B0604030504040204" pitchFamily="34" charset="0"/>
                <a:ea typeface="Tahoma" panose="020B0604030504040204" pitchFamily="34" charset="0"/>
                <a:cs typeface="Tahoma" panose="020B0604030504040204" pitchFamily="34" charset="0"/>
              </a:rPr>
              <a:t>vazduha</a:t>
            </a:r>
            <a:r>
              <a:rPr lang="hr-BA" sz="1800" dirty="0">
                <a:latin typeface="Tahoma" panose="020B0604030504040204" pitchFamily="34" charset="0"/>
                <a:ea typeface="Tahoma" panose="020B0604030504040204" pitchFamily="34" charset="0"/>
                <a:cs typeface="Tahoma" panose="020B0604030504040204" pitchFamily="34" charset="0"/>
              </a:rPr>
              <a:t> u otpadnu vodu sa obavezom zbrinjavanja izdvojenog mulja</a:t>
            </a:r>
          </a:p>
          <a:p>
            <a:pPr algn="just" defTabSz="457200">
              <a:buClr>
                <a:schemeClr val="accent1"/>
              </a:buClr>
              <a:buSzPct val="80000"/>
              <a:defRPr/>
            </a:pPr>
            <a:r>
              <a:rPr lang="hr-BA" sz="1800" dirty="0">
                <a:latin typeface="Tahoma" panose="020B0604030504040204" pitchFamily="34" charset="0"/>
                <a:ea typeface="Tahoma" panose="020B0604030504040204" pitchFamily="34" charset="0"/>
                <a:cs typeface="Tahoma" panose="020B0604030504040204" pitchFamily="34" charset="0"/>
              </a:rPr>
              <a:t>Anaerobno – bez </a:t>
            </a:r>
            <a:r>
              <a:rPr lang="hr-BA" sz="1800" dirty="0" err="1">
                <a:latin typeface="Tahoma" panose="020B0604030504040204" pitchFamily="34" charset="0"/>
                <a:ea typeface="Tahoma" panose="020B0604030504040204" pitchFamily="34" charset="0"/>
                <a:cs typeface="Tahoma" panose="020B0604030504040204" pitchFamily="34" charset="0"/>
              </a:rPr>
              <a:t>uduvavanja</a:t>
            </a:r>
            <a:r>
              <a:rPr lang="hr-BA" sz="1800" dirty="0">
                <a:latin typeface="Tahoma" panose="020B0604030504040204" pitchFamily="34" charset="0"/>
                <a:ea typeface="Tahoma" panose="020B0604030504040204" pitchFamily="34" charset="0"/>
                <a:cs typeface="Tahoma" panose="020B0604030504040204" pitchFamily="34" charset="0"/>
              </a:rPr>
              <a:t> </a:t>
            </a:r>
            <a:r>
              <a:rPr lang="hr-BA" sz="1800" dirty="0" err="1">
                <a:latin typeface="Tahoma" panose="020B0604030504040204" pitchFamily="34" charset="0"/>
                <a:ea typeface="Tahoma" panose="020B0604030504040204" pitchFamily="34" charset="0"/>
                <a:cs typeface="Tahoma" panose="020B0604030504040204" pitchFamily="34" charset="0"/>
              </a:rPr>
              <a:t>vazduha</a:t>
            </a:r>
            <a:r>
              <a:rPr lang="hr-BA" sz="1800" dirty="0">
                <a:latin typeface="Tahoma" panose="020B0604030504040204" pitchFamily="34" charset="0"/>
                <a:ea typeface="Tahoma" panose="020B0604030504040204" pitchFamily="34" charset="0"/>
                <a:cs typeface="Tahoma" panose="020B0604030504040204" pitchFamily="34" charset="0"/>
              </a:rPr>
              <a:t> – proces se gravitacijski provodi. </a:t>
            </a:r>
          </a:p>
          <a:p>
            <a:pPr marL="0" indent="0" algn="just"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F4B98F4F-09B9-4C66-B771-75851538E9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8066" y="1449765"/>
            <a:ext cx="8254699" cy="4694327"/>
          </a:xfrm>
          <a:prstGeom prst="rect">
            <a:avLst/>
          </a:prstGeom>
        </p:spPr>
      </p:pic>
      <p:pic>
        <p:nvPicPr>
          <p:cNvPr id="10" name="Picture 9">
            <a:extLst>
              <a:ext uri="{FF2B5EF4-FFF2-40B4-BE49-F238E27FC236}">
                <a16:creationId xmlns:a16="http://schemas.microsoft.com/office/drawing/2014/main" id="{F6B04477-7D7C-49E9-81AB-D025C74A27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3768" y="3544520"/>
            <a:ext cx="1322947" cy="512108"/>
          </a:xfrm>
          <a:prstGeom prst="rect">
            <a:avLst/>
          </a:prstGeom>
        </p:spPr>
      </p:pic>
      <p:pic>
        <p:nvPicPr>
          <p:cNvPr id="11" name="Picture 10">
            <a:extLst>
              <a:ext uri="{FF2B5EF4-FFF2-40B4-BE49-F238E27FC236}">
                <a16:creationId xmlns:a16="http://schemas.microsoft.com/office/drawing/2014/main" id="{143905AD-D052-4180-B122-ECFCE7F7DA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0192" y="4607103"/>
            <a:ext cx="1322947" cy="512108"/>
          </a:xfrm>
          <a:prstGeom prst="rect">
            <a:avLst/>
          </a:prstGeom>
        </p:spPr>
      </p:pic>
      <p:pic>
        <p:nvPicPr>
          <p:cNvPr id="14" name="Picture 13">
            <a:extLst>
              <a:ext uri="{FF2B5EF4-FFF2-40B4-BE49-F238E27FC236}">
                <a16:creationId xmlns:a16="http://schemas.microsoft.com/office/drawing/2014/main" id="{6DF82E4A-6534-473C-AA6A-F689C83DBF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99992" y="4481018"/>
            <a:ext cx="1800200" cy="628736"/>
          </a:xfrm>
          <a:prstGeom prst="rect">
            <a:avLst/>
          </a:prstGeom>
        </p:spPr>
      </p:pic>
      <p:pic>
        <p:nvPicPr>
          <p:cNvPr id="27" name="Picture 26">
            <a:extLst>
              <a:ext uri="{FF2B5EF4-FFF2-40B4-BE49-F238E27FC236}">
                <a16:creationId xmlns:a16="http://schemas.microsoft.com/office/drawing/2014/main" id="{6E715602-1A76-4058-A6DB-D3AB921623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9752" y="4078074"/>
            <a:ext cx="1322947" cy="512108"/>
          </a:xfrm>
          <a:prstGeom prst="rect">
            <a:avLst/>
          </a:prstGeom>
        </p:spPr>
      </p:pic>
      <p:sp>
        <p:nvSpPr>
          <p:cNvPr id="28" name="Content Placeholder 2">
            <a:extLst>
              <a:ext uri="{FF2B5EF4-FFF2-40B4-BE49-F238E27FC236}">
                <a16:creationId xmlns:a16="http://schemas.microsoft.com/office/drawing/2014/main" id="{C84A93FE-9301-4DE9-B509-34A888DC4394}"/>
              </a:ext>
            </a:extLst>
          </p:cNvPr>
          <p:cNvSpPr txBox="1">
            <a:spLocks/>
          </p:cNvSpPr>
          <p:nvPr/>
        </p:nvSpPr>
        <p:spPr>
          <a:xfrm>
            <a:off x="3888177" y="3514267"/>
            <a:ext cx="4621914"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7200">
              <a:buClr>
                <a:schemeClr val="accent1"/>
              </a:buClr>
              <a:buSzPct val="80000"/>
              <a:buNone/>
              <a:defRPr/>
            </a:pPr>
            <a:r>
              <a:rPr lang="hr-BA" sz="1800" dirty="0">
                <a:solidFill>
                  <a:schemeClr val="bg1"/>
                </a:solidFill>
                <a:latin typeface="Tahoma" panose="020B0604030504040204" pitchFamily="34" charset="0"/>
                <a:ea typeface="Tahoma" panose="020B0604030504040204" pitchFamily="34" charset="0"/>
                <a:cs typeface="Tahoma" panose="020B0604030504040204" pitchFamily="34" charset="0"/>
              </a:rPr>
              <a:t>Eutrofikacija posljedica ispuštanja sanitarno fekalnih voda u jezero bez prečišćavanja. </a:t>
            </a:r>
          </a:p>
          <a:p>
            <a:pPr marL="0" indent="0" algn="just" defTabSz="457200">
              <a:buClr>
                <a:schemeClr val="accent1"/>
              </a:buClr>
              <a:buSzPct val="80000"/>
              <a:buNone/>
              <a:defRPr/>
            </a:pPr>
            <a:r>
              <a:rPr lang="hr-BA" sz="18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7397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P spid="23" grpId="0"/>
      <p:bldP spid="24" grpId="0"/>
      <p:bldP spid="25" grpId="0"/>
      <p:bldP spid="26"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CA08F0-C45D-4BB0-9F80-5C6C19FA4F34}"/>
              </a:ext>
            </a:extLst>
          </p:cNvPr>
          <p:cNvSpPr>
            <a:spLocks noGrp="1"/>
          </p:cNvSpPr>
          <p:nvPr>
            <p:ph type="title"/>
          </p:nvPr>
        </p:nvSpPr>
        <p:spPr>
          <a:xfrm>
            <a:off x="457200" y="274638"/>
            <a:ext cx="8229600" cy="1143000"/>
          </a:xfrm>
        </p:spPr>
        <p:txBody>
          <a:bodyPr>
            <a:normAutofit/>
          </a:bodyPr>
          <a:lstStyle/>
          <a:p>
            <a:r>
              <a:rPr lang="hr-HR" dirty="0"/>
              <a:t>ZAKON O ELEKTRIČNOJ ENERGIJI</a:t>
            </a:r>
          </a:p>
        </p:txBody>
      </p:sp>
      <p:pic>
        <p:nvPicPr>
          <p:cNvPr id="3" name="Picture 2">
            <a:extLst>
              <a:ext uri="{FF2B5EF4-FFF2-40B4-BE49-F238E27FC236}">
                <a16:creationId xmlns:a16="http://schemas.microsoft.com/office/drawing/2014/main" id="{39ECA028-8D5A-46D0-AF78-9AA91E4182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1712827"/>
            <a:ext cx="7876715" cy="3188484"/>
          </a:xfrm>
          <a:prstGeom prst="rect">
            <a:avLst/>
          </a:prstGeom>
        </p:spPr>
      </p:pic>
      <p:pic>
        <p:nvPicPr>
          <p:cNvPr id="4" name="Picture 3">
            <a:extLst>
              <a:ext uri="{FF2B5EF4-FFF2-40B4-BE49-F238E27FC236}">
                <a16:creationId xmlns:a16="http://schemas.microsoft.com/office/drawing/2014/main" id="{78406E03-7DE4-4353-843A-974E8B2302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58724" y="2204864"/>
            <a:ext cx="4273666" cy="243861"/>
          </a:xfrm>
          <a:prstGeom prst="rect">
            <a:avLst/>
          </a:prstGeom>
        </p:spPr>
      </p:pic>
      <p:pic>
        <p:nvPicPr>
          <p:cNvPr id="7" name="Picture 6">
            <a:extLst>
              <a:ext uri="{FF2B5EF4-FFF2-40B4-BE49-F238E27FC236}">
                <a16:creationId xmlns:a16="http://schemas.microsoft.com/office/drawing/2014/main" id="{7F0BA43F-FFBB-468C-B16F-EBEDA4BFDB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3228" y="2852936"/>
            <a:ext cx="7297544" cy="504056"/>
          </a:xfrm>
          <a:prstGeom prst="rect">
            <a:avLst/>
          </a:prstGeom>
        </p:spPr>
      </p:pic>
      <p:pic>
        <p:nvPicPr>
          <p:cNvPr id="8" name="Picture 7">
            <a:extLst>
              <a:ext uri="{FF2B5EF4-FFF2-40B4-BE49-F238E27FC236}">
                <a16:creationId xmlns:a16="http://schemas.microsoft.com/office/drawing/2014/main" id="{78280B0F-5FD2-460A-9EA6-0A988D588B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256" y="4105221"/>
            <a:ext cx="7925487" cy="2182557"/>
          </a:xfrm>
          <a:prstGeom prst="rect">
            <a:avLst/>
          </a:prstGeom>
        </p:spPr>
      </p:pic>
      <p:pic>
        <p:nvPicPr>
          <p:cNvPr id="9" name="Picture 8">
            <a:extLst>
              <a:ext uri="{FF2B5EF4-FFF2-40B4-BE49-F238E27FC236}">
                <a16:creationId xmlns:a16="http://schemas.microsoft.com/office/drawing/2014/main" id="{15486322-A5BD-4EB8-8D22-CE37378F7A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7539" y="4772106"/>
            <a:ext cx="7888908" cy="609653"/>
          </a:xfrm>
          <a:prstGeom prst="rect">
            <a:avLst/>
          </a:prstGeom>
        </p:spPr>
      </p:pic>
      <p:pic>
        <p:nvPicPr>
          <p:cNvPr id="11" name="Picture 10">
            <a:extLst>
              <a:ext uri="{FF2B5EF4-FFF2-40B4-BE49-F238E27FC236}">
                <a16:creationId xmlns:a16="http://schemas.microsoft.com/office/drawing/2014/main" id="{870601F6-2895-4806-B244-F4A754EE5F1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2802" y="1712827"/>
            <a:ext cx="7957201" cy="3892999"/>
          </a:xfrm>
          <a:prstGeom prst="rect">
            <a:avLst/>
          </a:prstGeom>
        </p:spPr>
      </p:pic>
      <p:sp>
        <p:nvSpPr>
          <p:cNvPr id="12" name="Content Placeholder 2">
            <a:extLst>
              <a:ext uri="{FF2B5EF4-FFF2-40B4-BE49-F238E27FC236}">
                <a16:creationId xmlns:a16="http://schemas.microsoft.com/office/drawing/2014/main" id="{0212154D-3AE2-41E2-90C9-D9C11166AE84}"/>
              </a:ext>
            </a:extLst>
          </p:cNvPr>
          <p:cNvSpPr txBox="1">
            <a:spLocks/>
          </p:cNvSpPr>
          <p:nvPr/>
        </p:nvSpPr>
        <p:spPr>
          <a:xfrm>
            <a:off x="2555776" y="2165867"/>
            <a:ext cx="6372651"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7200">
              <a:buClr>
                <a:schemeClr val="accent1"/>
              </a:buClr>
              <a:buSzPct val="80000"/>
              <a:buNone/>
              <a:defRPr/>
            </a:pPr>
            <a:r>
              <a:rPr lang="hr-BA" sz="1800" dirty="0">
                <a:solidFill>
                  <a:srgbClr val="FF0000"/>
                </a:solidFill>
                <a:latin typeface="Tahoma" panose="020B0604030504040204" pitchFamily="34" charset="0"/>
                <a:ea typeface="Tahoma" panose="020B0604030504040204" pitchFamily="34" charset="0"/>
                <a:cs typeface="Tahoma" panose="020B0604030504040204" pitchFamily="34" charset="0"/>
              </a:rPr>
              <a:t>Zakon o električnoj energiji ne prepoznaje hidroelektrane kao </a:t>
            </a:r>
            <a:r>
              <a:rPr lang="hr-BA" sz="1800" dirty="0" err="1">
                <a:solidFill>
                  <a:srgbClr val="FF0000"/>
                </a:solidFill>
                <a:latin typeface="Tahoma" panose="020B0604030504040204" pitchFamily="34" charset="0"/>
                <a:ea typeface="Tahoma" panose="020B0604030504040204" pitchFamily="34" charset="0"/>
                <a:cs typeface="Tahoma" panose="020B0604030504040204" pitchFamily="34" charset="0"/>
              </a:rPr>
              <a:t>kvalifikovane</a:t>
            </a:r>
            <a:r>
              <a:rPr lang="hr-BA" sz="1800" dirty="0">
                <a:solidFill>
                  <a:srgbClr val="FF0000"/>
                </a:solidFill>
                <a:latin typeface="Tahoma" panose="020B0604030504040204" pitchFamily="34" charset="0"/>
                <a:ea typeface="Tahoma" panose="020B0604030504040204" pitchFamily="34" charset="0"/>
                <a:cs typeface="Tahoma" panose="020B0604030504040204" pitchFamily="34" charset="0"/>
              </a:rPr>
              <a:t> proizvođače električne energije. </a:t>
            </a:r>
          </a:p>
          <a:p>
            <a:pPr marL="0" indent="0" algn="just" defTabSz="457200">
              <a:buClr>
                <a:schemeClr val="accent1"/>
              </a:buClr>
              <a:buSzPct val="80000"/>
              <a:buNone/>
              <a:defRPr/>
            </a:pPr>
            <a:r>
              <a:rPr lang="hr-BA" sz="1800" dirty="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1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8707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CA08F0-C45D-4BB0-9F80-5C6C19FA4F34}"/>
              </a:ext>
            </a:extLst>
          </p:cNvPr>
          <p:cNvSpPr>
            <a:spLocks noGrp="1"/>
          </p:cNvSpPr>
          <p:nvPr>
            <p:ph type="title"/>
          </p:nvPr>
        </p:nvSpPr>
        <p:spPr>
          <a:xfrm>
            <a:off x="457200" y="274638"/>
            <a:ext cx="8229600" cy="1143000"/>
          </a:xfrm>
        </p:spPr>
        <p:txBody>
          <a:bodyPr>
            <a:normAutofit fontScale="90000"/>
          </a:bodyPr>
          <a:lstStyle/>
          <a:p>
            <a:r>
              <a:rPr lang="hr-HR" dirty="0"/>
              <a:t>ANAEROBNI TRETMAN OTPADNIH VODA </a:t>
            </a:r>
          </a:p>
        </p:txBody>
      </p:sp>
      <p:pic>
        <p:nvPicPr>
          <p:cNvPr id="3" name="Picture 2">
            <a:extLst>
              <a:ext uri="{FF2B5EF4-FFF2-40B4-BE49-F238E27FC236}">
                <a16:creationId xmlns:a16="http://schemas.microsoft.com/office/drawing/2014/main" id="{FED04ED3-B462-4D8F-9567-39A2F88A3C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536" y="1446488"/>
            <a:ext cx="3645724" cy="5200339"/>
          </a:xfrm>
          <a:prstGeom prst="rect">
            <a:avLst/>
          </a:prstGeom>
        </p:spPr>
      </p:pic>
      <p:pic>
        <p:nvPicPr>
          <p:cNvPr id="4" name="Picture 3">
            <a:extLst>
              <a:ext uri="{FF2B5EF4-FFF2-40B4-BE49-F238E27FC236}">
                <a16:creationId xmlns:a16="http://schemas.microsoft.com/office/drawing/2014/main" id="{43B130C4-8886-4E89-B476-6641CDF8F6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1960" y="1446488"/>
            <a:ext cx="4724809" cy="5200339"/>
          </a:xfrm>
          <a:prstGeom prst="rect">
            <a:avLst/>
          </a:prstGeom>
        </p:spPr>
      </p:pic>
      <p:pic>
        <p:nvPicPr>
          <p:cNvPr id="7" name="Picture 6">
            <a:extLst>
              <a:ext uri="{FF2B5EF4-FFF2-40B4-BE49-F238E27FC236}">
                <a16:creationId xmlns:a16="http://schemas.microsoft.com/office/drawing/2014/main" id="{6288BF92-B911-4E5C-87C2-51E728E55D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1731" y="4869160"/>
            <a:ext cx="3877392" cy="384081"/>
          </a:xfrm>
          <a:prstGeom prst="rect">
            <a:avLst/>
          </a:prstGeom>
        </p:spPr>
      </p:pic>
    </p:spTree>
    <p:extLst>
      <p:ext uri="{BB962C8B-B14F-4D97-AF65-F5344CB8AC3E}">
        <p14:creationId xmlns:p14="http://schemas.microsoft.com/office/powerpoint/2010/main" val="240920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4E8A-E50E-4FD1-9D3F-9958DE31800F}"/>
              </a:ext>
            </a:extLst>
          </p:cNvPr>
          <p:cNvSpPr>
            <a:spLocks noGrp="1"/>
          </p:cNvSpPr>
          <p:nvPr>
            <p:ph type="title"/>
          </p:nvPr>
        </p:nvSpPr>
        <p:spPr>
          <a:xfrm>
            <a:off x="457200" y="274638"/>
            <a:ext cx="8229600" cy="1143000"/>
          </a:xfrm>
        </p:spPr>
        <p:txBody>
          <a:bodyPr>
            <a:normAutofit fontScale="90000"/>
          </a:bodyPr>
          <a:lstStyle/>
          <a:p>
            <a:r>
              <a:rPr lang="hr-BA" dirty="0"/>
              <a:t>ANAEROBNI PREČISTAČ OTPADNIH VODA</a:t>
            </a:r>
            <a:endParaRPr lang="en-US" dirty="0"/>
          </a:p>
        </p:txBody>
      </p:sp>
      <p:pic>
        <p:nvPicPr>
          <p:cNvPr id="3" name="Picture 2">
            <a:extLst>
              <a:ext uri="{FF2B5EF4-FFF2-40B4-BE49-F238E27FC236}">
                <a16:creationId xmlns:a16="http://schemas.microsoft.com/office/drawing/2014/main" id="{6CF6B216-C6AC-4A78-9B7C-460C5E6589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9959" y="1844824"/>
            <a:ext cx="7584081" cy="3846909"/>
          </a:xfrm>
          <a:prstGeom prst="rect">
            <a:avLst/>
          </a:prstGeom>
        </p:spPr>
      </p:pic>
      <p:sp>
        <p:nvSpPr>
          <p:cNvPr id="7" name="Content Placeholder 2">
            <a:extLst>
              <a:ext uri="{FF2B5EF4-FFF2-40B4-BE49-F238E27FC236}">
                <a16:creationId xmlns:a16="http://schemas.microsoft.com/office/drawing/2014/main" id="{20CED65D-3AC7-4107-AD15-F1608AC7885E}"/>
              </a:ext>
            </a:extLst>
          </p:cNvPr>
          <p:cNvSpPr txBox="1">
            <a:spLocks/>
          </p:cNvSpPr>
          <p:nvPr/>
        </p:nvSpPr>
        <p:spPr>
          <a:xfrm>
            <a:off x="1325879" y="1668968"/>
            <a:ext cx="6492240" cy="4198620"/>
          </a:xfrm>
          <a:prstGeom prst="rect">
            <a:avLst/>
          </a:prstGeom>
          <a:solidFill>
            <a:srgbClr val="FFFF00"/>
          </a:solidFill>
        </p:spPr>
        <p:txBody>
          <a:bodyPr wrap="square" rtlCol="0">
            <a:noAutofit/>
          </a:bodyPr>
          <a:lstStyle/>
          <a:p>
            <a:pPr>
              <a:lnSpc>
                <a:spcPct val="106000"/>
              </a:lnSpc>
              <a:spcAft>
                <a:spcPts val="800"/>
              </a:spcAft>
            </a:pPr>
            <a:r>
              <a:rPr lang="hr-BA" sz="1400" kern="120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Proces prerade otpadne vode se odvija istovremeno sa mineralizacijom mulja. Ovo je omogućeno doziranjem alginskog preparata BIOCOMPLEX 400 na ulaz u prečistač. Enzimska svojstva preparata omogućuju postepenu razgradnju svih organskih sadržaja na niže oblike do octene kiseline CH</a:t>
            </a:r>
            <a:r>
              <a:rPr lang="hr-BA" sz="1400" kern="1200" baseline="-2500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3</a:t>
            </a:r>
            <a:r>
              <a:rPr lang="hr-BA" sz="1400" kern="120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COOH, koja je hrana za metanogene bakterije, koje proizvode bioplin. Ove bakterije se smještaju u filterski segment kristobalita. Prolazom vode kroz ovaj filterski sloj razgrađeni ostaci organske materije do nivoa octene kiseline se postepeno uklanjaju. Ovo tehničko rješenje omogućuje prečišćavanje vode gravitacijskim tokom, bez upotrebe hemikalija i formiranja mulj kojeg treba dalje zbrinjavati. Bioplin dobiven anaerobnom obradom otpadne vode može imati svoju upotrebnu vrijednost. Za male protoke i mala opterećenja ne postoji mogućnost iskorištenja bioplina. Ključna prednost ovog tehnološkog rješenja je jednostavnost procesa, znatno manja potrošnja električne energije, rad bez hemikalija koje se ispuštaju u prirodne recipijente, bitno niži investicijski i eksploatacijski troškovi. Kod primjene ovog tehničkog rješenja za klaonice, mljekare, kožare gdje je značajan teret otpadnih voda korištenje dobivenog bioplina je realno. U poređenju sa aerobnom tehnologijom ovo rješenje ima višestuku ekološku prednost.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hr-BA" sz="11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CCFD937-642F-44E0-B7EC-9FEBBF38C3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9826" y="2100877"/>
            <a:ext cx="6291617" cy="3334801"/>
          </a:xfrm>
          <a:prstGeom prst="rect">
            <a:avLst/>
          </a:prstGeom>
        </p:spPr>
      </p:pic>
      <p:sp>
        <p:nvSpPr>
          <p:cNvPr id="9" name="Content Placeholder 2">
            <a:extLst>
              <a:ext uri="{FF2B5EF4-FFF2-40B4-BE49-F238E27FC236}">
                <a16:creationId xmlns:a16="http://schemas.microsoft.com/office/drawing/2014/main" id="{4E23C85C-3854-4915-A0A2-E5FB3114E072}"/>
              </a:ext>
            </a:extLst>
          </p:cNvPr>
          <p:cNvSpPr txBox="1">
            <a:spLocks/>
          </p:cNvSpPr>
          <p:nvPr/>
        </p:nvSpPr>
        <p:spPr>
          <a:xfrm>
            <a:off x="1510732" y="4725144"/>
            <a:ext cx="4621914"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7200">
              <a:buClr>
                <a:schemeClr val="accent1"/>
              </a:buClr>
              <a:buSzPct val="80000"/>
              <a:buNone/>
              <a:defRPr/>
            </a:pPr>
            <a:r>
              <a:rPr lang="hr-BA" sz="1800" dirty="0">
                <a:solidFill>
                  <a:schemeClr val="bg1"/>
                </a:solidFill>
                <a:latin typeface="Tahoma" panose="020B0604030504040204" pitchFamily="34" charset="0"/>
                <a:ea typeface="Tahoma" panose="020B0604030504040204" pitchFamily="34" charset="0"/>
                <a:cs typeface="Tahoma" panose="020B0604030504040204" pitchFamily="34" charset="0"/>
              </a:rPr>
              <a:t>Ispuštanje krvi iz klaonice u rijeku Neretvu, snimak napravljen u vrijeme raftinga. </a:t>
            </a:r>
          </a:p>
          <a:p>
            <a:pPr marL="0" indent="0" algn="just" defTabSz="457200">
              <a:buClr>
                <a:schemeClr val="accent1"/>
              </a:buClr>
              <a:buSzPct val="80000"/>
              <a:buNone/>
              <a:defRPr/>
            </a:pPr>
            <a:r>
              <a:rPr lang="hr-BA" sz="18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784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CA08F0-C45D-4BB0-9F80-5C6C19FA4F34}"/>
              </a:ext>
            </a:extLst>
          </p:cNvPr>
          <p:cNvSpPr>
            <a:spLocks noGrp="1"/>
          </p:cNvSpPr>
          <p:nvPr>
            <p:ph type="title"/>
          </p:nvPr>
        </p:nvSpPr>
        <p:spPr>
          <a:xfrm>
            <a:off x="457200" y="274638"/>
            <a:ext cx="8229600" cy="1143000"/>
          </a:xfrm>
        </p:spPr>
        <p:txBody>
          <a:bodyPr>
            <a:normAutofit/>
          </a:bodyPr>
          <a:lstStyle/>
          <a:p>
            <a:r>
              <a:rPr lang="hr-HR" dirty="0"/>
              <a:t>ANAEROBNI PREČISTAČ TURSKA</a:t>
            </a:r>
          </a:p>
        </p:txBody>
      </p:sp>
      <p:pic>
        <p:nvPicPr>
          <p:cNvPr id="3" name="Picture 2">
            <a:extLst>
              <a:ext uri="{FF2B5EF4-FFF2-40B4-BE49-F238E27FC236}">
                <a16:creationId xmlns:a16="http://schemas.microsoft.com/office/drawing/2014/main" id="{4B584274-975B-4FB9-892F-8462D21393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0390" y="1772816"/>
            <a:ext cx="8236410" cy="4328535"/>
          </a:xfrm>
          <a:prstGeom prst="rect">
            <a:avLst/>
          </a:prstGeom>
        </p:spPr>
      </p:pic>
      <p:pic>
        <p:nvPicPr>
          <p:cNvPr id="4" name="Picture 3">
            <a:extLst>
              <a:ext uri="{FF2B5EF4-FFF2-40B4-BE49-F238E27FC236}">
                <a16:creationId xmlns:a16="http://schemas.microsoft.com/office/drawing/2014/main" id="{EF7AF177-9EF6-4214-BA63-E5DA62CEB6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151" y="1484784"/>
            <a:ext cx="8327858" cy="4688230"/>
          </a:xfrm>
          <a:prstGeom prst="rect">
            <a:avLst/>
          </a:prstGeom>
        </p:spPr>
      </p:pic>
    </p:spTree>
    <p:extLst>
      <p:ext uri="{BB962C8B-B14F-4D97-AF65-F5344CB8AC3E}">
        <p14:creationId xmlns:p14="http://schemas.microsoft.com/office/powerpoint/2010/main" val="17760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4E8A-E50E-4FD1-9D3F-9958DE31800F}"/>
              </a:ext>
            </a:extLst>
          </p:cNvPr>
          <p:cNvSpPr>
            <a:spLocks noGrp="1"/>
          </p:cNvSpPr>
          <p:nvPr>
            <p:ph type="title"/>
          </p:nvPr>
        </p:nvSpPr>
        <p:spPr>
          <a:xfrm>
            <a:off x="457200" y="274638"/>
            <a:ext cx="8229600" cy="1143000"/>
          </a:xfrm>
        </p:spPr>
        <p:txBody>
          <a:bodyPr>
            <a:normAutofit/>
          </a:bodyPr>
          <a:lstStyle/>
          <a:p>
            <a:r>
              <a:rPr lang="hr-BA" dirty="0"/>
              <a:t>PREČISTAČ KORČULA 300 ES</a:t>
            </a:r>
            <a:endParaRPr lang="en-US" dirty="0"/>
          </a:p>
        </p:txBody>
      </p:sp>
      <p:pic>
        <p:nvPicPr>
          <p:cNvPr id="3" name="Picture 2">
            <a:extLst>
              <a:ext uri="{FF2B5EF4-FFF2-40B4-BE49-F238E27FC236}">
                <a16:creationId xmlns:a16="http://schemas.microsoft.com/office/drawing/2014/main" id="{1FAD8E75-665C-44F5-A778-98C3B39B7B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9672" y="1883530"/>
            <a:ext cx="5450296" cy="3090940"/>
          </a:xfrm>
          <a:prstGeom prst="rect">
            <a:avLst/>
          </a:prstGeom>
        </p:spPr>
      </p:pic>
      <p:pic>
        <p:nvPicPr>
          <p:cNvPr id="6" name="Picture 5">
            <a:extLst>
              <a:ext uri="{FF2B5EF4-FFF2-40B4-BE49-F238E27FC236}">
                <a16:creationId xmlns:a16="http://schemas.microsoft.com/office/drawing/2014/main" id="{132A409C-4D62-4FAC-A53F-C4B4769188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5656" y="1700808"/>
            <a:ext cx="6468417" cy="3664014"/>
          </a:xfrm>
          <a:prstGeom prst="rect">
            <a:avLst/>
          </a:prstGeom>
        </p:spPr>
      </p:pic>
      <p:pic>
        <p:nvPicPr>
          <p:cNvPr id="7" name="Picture 6">
            <a:extLst>
              <a:ext uri="{FF2B5EF4-FFF2-40B4-BE49-F238E27FC236}">
                <a16:creationId xmlns:a16="http://schemas.microsoft.com/office/drawing/2014/main" id="{4C690885-4DF1-431A-85F0-5646F73E31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187" y="1419862"/>
            <a:ext cx="7681626" cy="4359018"/>
          </a:xfrm>
          <a:prstGeom prst="rect">
            <a:avLst/>
          </a:prstGeom>
        </p:spPr>
      </p:pic>
      <p:pic>
        <p:nvPicPr>
          <p:cNvPr id="8" name="Picture 7">
            <a:extLst>
              <a:ext uri="{FF2B5EF4-FFF2-40B4-BE49-F238E27FC236}">
                <a16:creationId xmlns:a16="http://schemas.microsoft.com/office/drawing/2014/main" id="{734D2F9B-82BB-466A-85AA-A8A2CE2FC0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21788" y="2567865"/>
            <a:ext cx="6500423" cy="1722269"/>
          </a:xfrm>
          <a:prstGeom prst="rect">
            <a:avLst/>
          </a:prstGeom>
        </p:spPr>
      </p:pic>
    </p:spTree>
    <p:extLst>
      <p:ext uri="{BB962C8B-B14F-4D97-AF65-F5344CB8AC3E}">
        <p14:creationId xmlns:p14="http://schemas.microsoft.com/office/powerpoint/2010/main" val="63534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4E8A-E50E-4FD1-9D3F-9958DE31800F}"/>
              </a:ext>
            </a:extLst>
          </p:cNvPr>
          <p:cNvSpPr>
            <a:spLocks noGrp="1"/>
          </p:cNvSpPr>
          <p:nvPr>
            <p:ph type="title"/>
          </p:nvPr>
        </p:nvSpPr>
        <p:spPr>
          <a:xfrm>
            <a:off x="457200" y="274638"/>
            <a:ext cx="8229600" cy="1143000"/>
          </a:xfrm>
        </p:spPr>
        <p:txBody>
          <a:bodyPr>
            <a:normAutofit/>
          </a:bodyPr>
          <a:lstStyle/>
          <a:p>
            <a:r>
              <a:rPr lang="hr-BA" dirty="0"/>
              <a:t>ZAKLJUČAK</a:t>
            </a:r>
            <a:endParaRPr lang="en-US" dirty="0"/>
          </a:p>
        </p:txBody>
      </p:sp>
      <p:sp>
        <p:nvSpPr>
          <p:cNvPr id="6" name="Content Placeholder 2">
            <a:extLst>
              <a:ext uri="{FF2B5EF4-FFF2-40B4-BE49-F238E27FC236}">
                <a16:creationId xmlns:a16="http://schemas.microsoft.com/office/drawing/2014/main" id="{69A8A943-3CDB-47FD-9271-7FECB5019DFE}"/>
              </a:ext>
            </a:extLst>
          </p:cNvPr>
          <p:cNvSpPr txBox="1">
            <a:spLocks/>
          </p:cNvSpPr>
          <p:nvPr/>
        </p:nvSpPr>
        <p:spPr>
          <a:xfrm>
            <a:off x="382987" y="1234577"/>
            <a:ext cx="8133429" cy="609637"/>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Anaerobna tehnologija tretmana otpadnih voda je investicijski, eksploatacijski i ekološki povoljnija u odnosu na aerobnu tehnologiju.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2">
            <a:extLst>
              <a:ext uri="{FF2B5EF4-FFF2-40B4-BE49-F238E27FC236}">
                <a16:creationId xmlns:a16="http://schemas.microsoft.com/office/drawing/2014/main" id="{DF848CB9-4353-4E56-95E5-5A2B84611BFB}"/>
              </a:ext>
            </a:extLst>
          </p:cNvPr>
          <p:cNvSpPr txBox="1">
            <a:spLocks/>
          </p:cNvSpPr>
          <p:nvPr/>
        </p:nvSpPr>
        <p:spPr>
          <a:xfrm>
            <a:off x="382987" y="1983368"/>
            <a:ext cx="8003232" cy="609637"/>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Bosna i Hercegovina mali broj aerobnih </a:t>
            </a:r>
            <a:r>
              <a:rPr lang="hr-BA" sz="1800" dirty="0" err="1">
                <a:latin typeface="Tahoma" panose="020B0604030504040204" pitchFamily="34" charset="0"/>
                <a:ea typeface="Tahoma" panose="020B0604030504040204" pitchFamily="34" charset="0"/>
                <a:cs typeface="Tahoma" panose="020B0604030504040204" pitchFamily="34" charset="0"/>
              </a:rPr>
              <a:t>prečistača</a:t>
            </a:r>
            <a:r>
              <a:rPr lang="hr-BA" sz="1800" dirty="0">
                <a:latin typeface="Tahoma" panose="020B0604030504040204" pitchFamily="34" charset="0"/>
                <a:ea typeface="Tahoma" panose="020B0604030504040204" pitchFamily="34" charset="0"/>
                <a:cs typeface="Tahoma" panose="020B0604030504040204" pitchFamily="34" charset="0"/>
              </a:rPr>
              <a:t>, uglavnom linije prerade vode, bez rješenja za muljeve – Mostar, Bihać – uskoro Zenica – </a:t>
            </a:r>
            <a:r>
              <a:rPr lang="hr-BA" sz="1800" dirty="0" err="1">
                <a:latin typeface="Tahoma" panose="020B0604030504040204" pitchFamily="34" charset="0"/>
                <a:ea typeface="Tahoma" panose="020B0604030504040204" pitchFamily="34" charset="0"/>
                <a:cs typeface="Tahoma" panose="020B0604030504040204" pitchFamily="34" charset="0"/>
              </a:rPr>
              <a:t>grantovi</a:t>
            </a:r>
            <a:r>
              <a:rPr lang="hr-BA" sz="1800" dirty="0">
                <a:latin typeface="Tahoma" panose="020B0604030504040204" pitchFamily="34" charset="0"/>
                <a:ea typeface="Tahoma" panose="020B0604030504040204" pitchFamily="34" charset="0"/>
                <a:cs typeface="Tahoma" panose="020B0604030504040204" pitchFamily="34" charset="0"/>
              </a:rPr>
              <a:t> ??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8" name="Content Placeholder 2">
            <a:extLst>
              <a:ext uri="{FF2B5EF4-FFF2-40B4-BE49-F238E27FC236}">
                <a16:creationId xmlns:a16="http://schemas.microsoft.com/office/drawing/2014/main" id="{B1B286FB-6CA7-4215-8DF8-93A3B6619522}"/>
              </a:ext>
            </a:extLst>
          </p:cNvPr>
          <p:cNvSpPr txBox="1">
            <a:spLocks/>
          </p:cNvSpPr>
          <p:nvPr/>
        </p:nvSpPr>
        <p:spPr>
          <a:xfrm>
            <a:off x="382987" y="2732159"/>
            <a:ext cx="8461904" cy="609637"/>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err="1">
                <a:latin typeface="Tahoma" panose="020B0604030504040204" pitchFamily="34" charset="0"/>
                <a:ea typeface="Tahoma" panose="020B0604030504040204" pitchFamily="34" charset="0"/>
                <a:cs typeface="Tahoma" panose="020B0604030504040204" pitchFamily="34" charset="0"/>
              </a:rPr>
              <a:t>Prečistač</a:t>
            </a:r>
            <a:r>
              <a:rPr lang="hr-BA" sz="1800" dirty="0">
                <a:latin typeface="Tahoma" panose="020B0604030504040204" pitchFamily="34" charset="0"/>
                <a:ea typeface="Tahoma" panose="020B0604030504040204" pitchFamily="34" charset="0"/>
                <a:cs typeface="Tahoma" panose="020B0604030504040204" pitchFamily="34" charset="0"/>
              </a:rPr>
              <a:t> </a:t>
            </a:r>
            <a:r>
              <a:rPr lang="hr-BA" sz="1800" dirty="0" err="1">
                <a:latin typeface="Tahoma" panose="020B0604030504040204" pitchFamily="34" charset="0"/>
                <a:ea typeface="Tahoma" panose="020B0604030504040204" pitchFamily="34" charset="0"/>
                <a:cs typeface="Tahoma" panose="020B0604030504040204" pitchFamily="34" charset="0"/>
              </a:rPr>
              <a:t>Butile</a:t>
            </a:r>
            <a:r>
              <a:rPr lang="hr-BA" sz="1800" dirty="0">
                <a:latin typeface="Tahoma" panose="020B0604030504040204" pitchFamily="34" charset="0"/>
                <a:ea typeface="Tahoma" panose="020B0604030504040204" pitchFamily="34" charset="0"/>
                <a:cs typeface="Tahoma" panose="020B0604030504040204" pitchFamily="34" charset="0"/>
              </a:rPr>
              <a:t> u Sarajevu obrađuje tek 30% otpadnih voda – ova količina stvara  nerješive probleme sa muljem – rješenje ostalih 70% se ispušta u Miljacku.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9" name="Content Placeholder 2">
            <a:extLst>
              <a:ext uri="{FF2B5EF4-FFF2-40B4-BE49-F238E27FC236}">
                <a16:creationId xmlns:a16="http://schemas.microsoft.com/office/drawing/2014/main" id="{78F845E0-8509-4E9B-9775-AB51DE307B63}"/>
              </a:ext>
            </a:extLst>
          </p:cNvPr>
          <p:cNvSpPr txBox="1">
            <a:spLocks/>
          </p:cNvSpPr>
          <p:nvPr/>
        </p:nvSpPr>
        <p:spPr>
          <a:xfrm>
            <a:off x="382987" y="4163165"/>
            <a:ext cx="8363272" cy="609637"/>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Efikasna </a:t>
            </a:r>
            <a:r>
              <a:rPr lang="hr-BA" sz="1800" dirty="0" err="1">
                <a:latin typeface="Tahoma" panose="020B0604030504040204" pitchFamily="34" charset="0"/>
                <a:ea typeface="Tahoma" panose="020B0604030504040204" pitchFamily="34" charset="0"/>
                <a:cs typeface="Tahoma" panose="020B0604030504040204" pitchFamily="34" charset="0"/>
              </a:rPr>
              <a:t>bioplinara</a:t>
            </a:r>
            <a:r>
              <a:rPr lang="hr-BA" sz="1800" dirty="0">
                <a:latin typeface="Tahoma" panose="020B0604030504040204" pitchFamily="34" charset="0"/>
                <a:ea typeface="Tahoma" panose="020B0604030504040204" pitchFamily="34" charset="0"/>
                <a:cs typeface="Tahoma" panose="020B0604030504040204" pitchFamily="34" charset="0"/>
              </a:rPr>
              <a:t> za obradu muljeva </a:t>
            </a:r>
            <a:r>
              <a:rPr lang="hr-BA" sz="1800" dirty="0" err="1">
                <a:latin typeface="Tahoma" panose="020B0604030504040204" pitchFamily="34" charset="0"/>
                <a:ea typeface="Tahoma" panose="020B0604030504040204" pitchFamily="34" charset="0"/>
                <a:cs typeface="Tahoma" panose="020B0604030504040204" pitchFamily="34" charset="0"/>
              </a:rPr>
              <a:t>prečistača</a:t>
            </a:r>
            <a:r>
              <a:rPr lang="hr-BA" sz="1800" dirty="0">
                <a:latin typeface="Tahoma" panose="020B0604030504040204" pitchFamily="34" charset="0"/>
                <a:ea typeface="Tahoma" panose="020B0604030504040204" pitchFamily="34" charset="0"/>
                <a:cs typeface="Tahoma" panose="020B0604030504040204" pitchFamily="34" charset="0"/>
              </a:rPr>
              <a:t> otpadnih voda može prerađivati otpad – farmi, klaonica, kožara, mljekara – ispunjavanje obaveza COP 26.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1" name="Content Placeholder 2">
            <a:extLst>
              <a:ext uri="{FF2B5EF4-FFF2-40B4-BE49-F238E27FC236}">
                <a16:creationId xmlns:a16="http://schemas.microsoft.com/office/drawing/2014/main" id="{8B297CC9-9C9F-40C9-AEBA-9C62B6F5FEF1}"/>
              </a:ext>
            </a:extLst>
          </p:cNvPr>
          <p:cNvSpPr txBox="1">
            <a:spLocks/>
          </p:cNvSpPr>
          <p:nvPr/>
        </p:nvSpPr>
        <p:spPr>
          <a:xfrm>
            <a:off x="382987" y="3434837"/>
            <a:ext cx="8133430" cy="609637"/>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err="1">
                <a:latin typeface="Tahoma" panose="020B0604030504040204" pitchFamily="34" charset="0"/>
                <a:ea typeface="Tahoma" panose="020B0604030504040204" pitchFamily="34" charset="0"/>
                <a:cs typeface="Tahoma" panose="020B0604030504040204" pitchFamily="34" charset="0"/>
              </a:rPr>
              <a:t>Prečistač</a:t>
            </a:r>
            <a:r>
              <a:rPr lang="hr-BA" sz="1800" dirty="0">
                <a:latin typeface="Tahoma" panose="020B0604030504040204" pitchFamily="34" charset="0"/>
                <a:ea typeface="Tahoma" panose="020B0604030504040204" pitchFamily="34" charset="0"/>
                <a:cs typeface="Tahoma" panose="020B0604030504040204" pitchFamily="34" charset="0"/>
              </a:rPr>
              <a:t> voda u Mostaru primjer neodgovornog odnosa prema stanovništvu i okolišu - interes pojedinaca.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2" name="Content Placeholder 2">
            <a:extLst>
              <a:ext uri="{FF2B5EF4-FFF2-40B4-BE49-F238E27FC236}">
                <a16:creationId xmlns:a16="http://schemas.microsoft.com/office/drawing/2014/main" id="{78AA0F2C-8E1B-46F3-91DB-0867694B9273}"/>
              </a:ext>
            </a:extLst>
          </p:cNvPr>
          <p:cNvSpPr txBox="1">
            <a:spLocks/>
          </p:cNvSpPr>
          <p:nvPr/>
        </p:nvSpPr>
        <p:spPr>
          <a:xfrm>
            <a:off x="382987" y="5509877"/>
            <a:ext cx="8003232" cy="415977"/>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Dostizanje ekoloških standarda zemalja EU najveći na vodama- 55%.</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4" name="Content Placeholder 2">
            <a:extLst>
              <a:ext uri="{FF2B5EF4-FFF2-40B4-BE49-F238E27FC236}">
                <a16:creationId xmlns:a16="http://schemas.microsoft.com/office/drawing/2014/main" id="{2BC24758-A22A-42EA-B1AD-DEE346FB07A2}"/>
              </a:ext>
            </a:extLst>
          </p:cNvPr>
          <p:cNvSpPr txBox="1">
            <a:spLocks/>
          </p:cNvSpPr>
          <p:nvPr/>
        </p:nvSpPr>
        <p:spPr>
          <a:xfrm>
            <a:off x="382987" y="4849074"/>
            <a:ext cx="8228604" cy="660803"/>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Bogatstvo društva se ostvaruje funkcionalnom ekologijom – </a:t>
            </a:r>
            <a:r>
              <a:rPr lang="hr-BA" sz="1800" dirty="0" err="1">
                <a:latin typeface="Tahoma" panose="020B0604030504040204" pitchFamily="34" charset="0"/>
                <a:ea typeface="Tahoma" panose="020B0604030504040204" pitchFamily="34" charset="0"/>
                <a:cs typeface="Tahoma" panose="020B0604030504040204" pitchFamily="34" charset="0"/>
              </a:rPr>
              <a:t>grantovi</a:t>
            </a:r>
            <a:r>
              <a:rPr lang="hr-BA" sz="1800" dirty="0">
                <a:latin typeface="Tahoma" panose="020B0604030504040204" pitchFamily="34" charset="0"/>
                <a:ea typeface="Tahoma" panose="020B0604030504040204" pitchFamily="34" charset="0"/>
                <a:cs typeface="Tahoma" panose="020B0604030504040204" pitchFamily="34" charset="0"/>
              </a:rPr>
              <a:t> – interesi naših moćnika su važniji od ekologije, stanovništva….</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864AA189-78B1-4FB5-93A8-A76FB62C59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9872" y="2593005"/>
            <a:ext cx="5724640" cy="2773920"/>
          </a:xfrm>
          <a:prstGeom prst="rect">
            <a:avLst/>
          </a:prstGeom>
        </p:spPr>
      </p:pic>
      <p:sp>
        <p:nvSpPr>
          <p:cNvPr id="13" name="Content Placeholder 2">
            <a:extLst>
              <a:ext uri="{FF2B5EF4-FFF2-40B4-BE49-F238E27FC236}">
                <a16:creationId xmlns:a16="http://schemas.microsoft.com/office/drawing/2014/main" id="{48AF3006-6665-4D8E-9B8A-7DA4E1CBC571}"/>
              </a:ext>
            </a:extLst>
          </p:cNvPr>
          <p:cNvSpPr txBox="1">
            <a:spLocks/>
          </p:cNvSpPr>
          <p:nvPr/>
        </p:nvSpPr>
        <p:spPr>
          <a:xfrm>
            <a:off x="382987" y="6046880"/>
            <a:ext cx="8228604" cy="616049"/>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Organski komunalni otpad Bosne i Hercegovine potencijal za 50 </a:t>
            </a:r>
            <a:r>
              <a:rPr lang="hr-BA" sz="1800" dirty="0" err="1">
                <a:latin typeface="Tahoma" panose="020B0604030504040204" pitchFamily="34" charset="0"/>
                <a:ea typeface="Tahoma" panose="020B0604030504040204" pitchFamily="34" charset="0"/>
                <a:cs typeface="Tahoma" panose="020B0604030504040204" pitchFamily="34" charset="0"/>
              </a:rPr>
              <a:t>MWel</a:t>
            </a:r>
            <a:r>
              <a:rPr lang="hr-BA" sz="1800" dirty="0">
                <a:latin typeface="Tahoma" panose="020B0604030504040204" pitchFamily="34" charset="0"/>
                <a:ea typeface="Tahoma" panose="020B0604030504040204" pitchFamily="34" charset="0"/>
                <a:cs typeface="Tahoma" panose="020B0604030504040204" pitchFamily="34" charset="0"/>
              </a:rPr>
              <a:t> energije + toplotna energija – 3 500 000 stanovnika*0,3 kg/dan – HE i MHE…</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295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2" grpId="0"/>
      <p:bldP spid="14"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6E7C0B-00FA-4CC5-8A8C-C15D7B8625C0}"/>
              </a:ext>
            </a:extLst>
          </p:cNvPr>
          <p:cNvSpPr>
            <a:spLocks noGrp="1"/>
          </p:cNvSpPr>
          <p:nvPr>
            <p:ph type="subTitle" idx="1"/>
          </p:nvPr>
        </p:nvSpPr>
        <p:spPr>
          <a:xfrm>
            <a:off x="654236" y="3140968"/>
            <a:ext cx="7632848" cy="1224136"/>
          </a:xfrm>
        </p:spPr>
        <p:txBody>
          <a:bodyPr>
            <a:normAutofit/>
          </a:bodyPr>
          <a:lstStyle/>
          <a:p>
            <a:r>
              <a:rPr lang="hr-BA" dirty="0"/>
              <a:t>Odabir tehnološkog rješenja prečišćavanja otpadnih voda - ekološki principi </a:t>
            </a:r>
            <a:endParaRPr lang="en-US" dirty="0"/>
          </a:p>
        </p:txBody>
      </p:sp>
      <p:pic>
        <p:nvPicPr>
          <p:cNvPr id="4" name="Picture 3">
            <a:extLst>
              <a:ext uri="{FF2B5EF4-FFF2-40B4-BE49-F238E27FC236}">
                <a16:creationId xmlns:a16="http://schemas.microsoft.com/office/drawing/2014/main" id="{2BB29AAC-2DB5-4554-B474-A10A7403DC26}"/>
              </a:ext>
            </a:extLst>
          </p:cNvPr>
          <p:cNvPicPr>
            <a:picLocks noChangeAspect="1"/>
          </p:cNvPicPr>
          <p:nvPr/>
        </p:nvPicPr>
        <p:blipFill>
          <a:blip r:embed="rId2" cstate="email">
            <a:clrChange>
              <a:clrFrom>
                <a:srgbClr val="B9CDE5"/>
              </a:clrFrom>
              <a:clrTo>
                <a:srgbClr val="B9CDE5">
                  <a:alpha val="0"/>
                </a:srgbClr>
              </a:clrTo>
            </a:clrChange>
            <a:extLst>
              <a:ext uri="{28A0092B-C50C-407E-A947-70E740481C1C}">
                <a14:useLocalDpi xmlns:a14="http://schemas.microsoft.com/office/drawing/2010/main"/>
              </a:ext>
            </a:extLst>
          </a:blip>
          <a:stretch>
            <a:fillRect/>
          </a:stretch>
        </p:blipFill>
        <p:spPr>
          <a:xfrm>
            <a:off x="685800" y="335391"/>
            <a:ext cx="3572566" cy="1652159"/>
          </a:xfrm>
          <a:prstGeom prst="rect">
            <a:avLst/>
          </a:prstGeom>
        </p:spPr>
      </p:pic>
      <p:sp>
        <p:nvSpPr>
          <p:cNvPr id="5" name="Content Placeholder 2">
            <a:extLst>
              <a:ext uri="{FF2B5EF4-FFF2-40B4-BE49-F238E27FC236}">
                <a16:creationId xmlns:a16="http://schemas.microsoft.com/office/drawing/2014/main" id="{45EAE760-7D6B-4451-A00D-77EEA82CB743}"/>
              </a:ext>
            </a:extLst>
          </p:cNvPr>
          <p:cNvSpPr txBox="1">
            <a:spLocks/>
          </p:cNvSpPr>
          <p:nvPr/>
        </p:nvSpPr>
        <p:spPr>
          <a:xfrm>
            <a:off x="5796136" y="5908728"/>
            <a:ext cx="3195159" cy="688623"/>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21 April 2022</a:t>
            </a:r>
          </a:p>
          <a:p>
            <a:pPr marL="0" indent="0" algn="ctr"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Dragan </a:t>
            </a:r>
            <a:r>
              <a:rPr lang="hr-BA" sz="1800" dirty="0" err="1">
                <a:latin typeface="Tahoma" panose="020B0604030504040204" pitchFamily="34" charset="0"/>
                <a:ea typeface="Tahoma" panose="020B0604030504040204" pitchFamily="34" charset="0"/>
                <a:cs typeface="Tahoma" panose="020B0604030504040204" pitchFamily="34" charset="0"/>
              </a:rPr>
              <a:t>Šulović</a:t>
            </a:r>
            <a:endParaRPr lang="hr-BA" sz="18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37EDDAE1-44F1-444F-9C8B-1AB2EE75D344}"/>
              </a:ext>
            </a:extLst>
          </p:cNvPr>
          <p:cNvPicPr>
            <a:picLocks noChangeAspect="1"/>
          </p:cNvPicPr>
          <p:nvPr/>
        </p:nvPicPr>
        <p:blipFill>
          <a:blip r:embed="rId3"/>
          <a:stretch>
            <a:fillRect/>
          </a:stretch>
        </p:blipFill>
        <p:spPr>
          <a:xfrm>
            <a:off x="5085196" y="443560"/>
            <a:ext cx="1421879" cy="1435819"/>
          </a:xfrm>
          <a:prstGeom prst="rect">
            <a:avLst/>
          </a:prstGeom>
        </p:spPr>
      </p:pic>
    </p:spTree>
    <p:extLst>
      <p:ext uri="{BB962C8B-B14F-4D97-AF65-F5344CB8AC3E}">
        <p14:creationId xmlns:p14="http://schemas.microsoft.com/office/powerpoint/2010/main" val="2526867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4E8A-E50E-4FD1-9D3F-9958DE31800F}"/>
              </a:ext>
            </a:extLst>
          </p:cNvPr>
          <p:cNvSpPr>
            <a:spLocks noGrp="1"/>
          </p:cNvSpPr>
          <p:nvPr>
            <p:ph type="title"/>
          </p:nvPr>
        </p:nvSpPr>
        <p:spPr>
          <a:xfrm>
            <a:off x="457200" y="274638"/>
            <a:ext cx="8229600" cy="1143000"/>
          </a:xfrm>
        </p:spPr>
        <p:txBody>
          <a:bodyPr>
            <a:normAutofit fontScale="90000"/>
          </a:bodyPr>
          <a:lstStyle/>
          <a:p>
            <a:r>
              <a:rPr lang="hr-BA" dirty="0"/>
              <a:t>AEROBNI TRETMAN OTPADNIH VODA</a:t>
            </a:r>
            <a:endParaRPr lang="en-US" dirty="0"/>
          </a:p>
        </p:txBody>
      </p:sp>
      <p:sp>
        <p:nvSpPr>
          <p:cNvPr id="5" name="Content Placeholder 2">
            <a:extLst>
              <a:ext uri="{FF2B5EF4-FFF2-40B4-BE49-F238E27FC236}">
                <a16:creationId xmlns:a16="http://schemas.microsoft.com/office/drawing/2014/main" id="{42EDC71F-EB96-4D28-A8CE-38B4CA897F2D}"/>
              </a:ext>
            </a:extLst>
          </p:cNvPr>
          <p:cNvSpPr txBox="1">
            <a:spLocks/>
          </p:cNvSpPr>
          <p:nvPr/>
        </p:nvSpPr>
        <p:spPr>
          <a:xfrm>
            <a:off x="457200" y="1628800"/>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Dugogodišnja tehnologija – omogućuje pouzdano prečišćavanje sanitarno fekalnih otpadnih voda.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2">
            <a:extLst>
              <a:ext uri="{FF2B5EF4-FFF2-40B4-BE49-F238E27FC236}">
                <a16:creationId xmlns:a16="http://schemas.microsoft.com/office/drawing/2014/main" id="{4D313F0C-3D3F-4EB0-B87B-CB66A56665D2}"/>
              </a:ext>
            </a:extLst>
          </p:cNvPr>
          <p:cNvSpPr txBox="1">
            <a:spLocks/>
          </p:cNvSpPr>
          <p:nvPr/>
        </p:nvSpPr>
        <p:spPr>
          <a:xfrm>
            <a:off x="457200" y="2388872"/>
            <a:ext cx="8363272" cy="724942"/>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Tretmanu industrijskih otpadnih voda je ograničen i limitiran. Brojni neuspješni </a:t>
            </a:r>
            <a:r>
              <a:rPr lang="hr-BA" sz="1800" dirty="0" err="1">
                <a:latin typeface="Tahoma" panose="020B0604030504040204" pitchFamily="34" charset="0"/>
                <a:ea typeface="Tahoma" panose="020B0604030504040204" pitchFamily="34" charset="0"/>
                <a:cs typeface="Tahoma" panose="020B0604030504040204" pitchFamily="34" charset="0"/>
              </a:rPr>
              <a:t>prečistači</a:t>
            </a:r>
            <a:r>
              <a:rPr lang="hr-BA" sz="1800" dirty="0">
                <a:latin typeface="Tahoma" panose="020B0604030504040204" pitchFamily="34" charset="0"/>
                <a:ea typeface="Tahoma" panose="020B0604030504040204" pitchFamily="34" charset="0"/>
                <a:cs typeface="Tahoma" panose="020B0604030504040204" pitchFamily="34" charset="0"/>
              </a:rPr>
              <a:t> na mljekarama, klaonicama, kožarama…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8" name="Content Placeholder 2">
            <a:extLst>
              <a:ext uri="{FF2B5EF4-FFF2-40B4-BE49-F238E27FC236}">
                <a16:creationId xmlns:a16="http://schemas.microsoft.com/office/drawing/2014/main" id="{EAC8E1AF-0A32-45B3-892F-A6613CA8BAF3}"/>
              </a:ext>
            </a:extLst>
          </p:cNvPr>
          <p:cNvSpPr txBox="1">
            <a:spLocks/>
          </p:cNvSpPr>
          <p:nvPr/>
        </p:nvSpPr>
        <p:spPr>
          <a:xfrm>
            <a:off x="457200" y="3248980"/>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Prečišćavanjem vode izdvajaju se muljevi koje treba zbrinjavati.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0" name="Content Placeholder 2">
            <a:extLst>
              <a:ext uri="{FF2B5EF4-FFF2-40B4-BE49-F238E27FC236}">
                <a16:creationId xmlns:a16="http://schemas.microsoft.com/office/drawing/2014/main" id="{BAAD25C5-8719-4E97-B126-179B76FCA4BE}"/>
              </a:ext>
            </a:extLst>
          </p:cNvPr>
          <p:cNvSpPr txBox="1">
            <a:spLocks/>
          </p:cNvSpPr>
          <p:nvPr/>
        </p:nvSpPr>
        <p:spPr>
          <a:xfrm>
            <a:off x="457200" y="3724185"/>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Izdvojeni muljevi sadrže patogene mikroorganizme, parazite, jaja crve.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1" name="Content Placeholder 2">
            <a:extLst>
              <a:ext uri="{FF2B5EF4-FFF2-40B4-BE49-F238E27FC236}">
                <a16:creationId xmlns:a16="http://schemas.microsoft.com/office/drawing/2014/main" id="{B0D155AC-B736-429D-816A-75B3AFB95B18}"/>
              </a:ext>
            </a:extLst>
          </p:cNvPr>
          <p:cNvSpPr txBox="1">
            <a:spLocks/>
          </p:cNvSpPr>
          <p:nvPr/>
        </p:nvSpPr>
        <p:spPr>
          <a:xfrm>
            <a:off x="457200" y="4245510"/>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Muljevi imaju neprijatne mirise, odlaganje je na vodonepropusne plohe.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2" name="Content Placeholder 2">
            <a:extLst>
              <a:ext uri="{FF2B5EF4-FFF2-40B4-BE49-F238E27FC236}">
                <a16:creationId xmlns:a16="http://schemas.microsoft.com/office/drawing/2014/main" id="{B69397A3-1654-43DC-AA80-12B29B5956E1}"/>
              </a:ext>
            </a:extLst>
          </p:cNvPr>
          <p:cNvSpPr txBox="1">
            <a:spLocks/>
          </p:cNvSpPr>
          <p:nvPr/>
        </p:nvSpPr>
        <p:spPr>
          <a:xfrm>
            <a:off x="457200" y="4775239"/>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Eksploatacijski troškovi linija prerade vode - 30% ukupnih troškova prerade.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3" name="Content Placeholder 2">
            <a:extLst>
              <a:ext uri="{FF2B5EF4-FFF2-40B4-BE49-F238E27FC236}">
                <a16:creationId xmlns:a16="http://schemas.microsoft.com/office/drawing/2014/main" id="{DDE046BC-C4D1-4E2F-A71D-981CF247A117}"/>
              </a:ext>
            </a:extLst>
          </p:cNvPr>
          <p:cNvSpPr txBox="1">
            <a:spLocks/>
          </p:cNvSpPr>
          <p:nvPr/>
        </p:nvSpPr>
        <p:spPr>
          <a:xfrm>
            <a:off x="457200" y="5304968"/>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Eksploatacijski troškovi prerade mulja - 70% ukupnih troškova prerade.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4" name="Content Placeholder 2">
            <a:extLst>
              <a:ext uri="{FF2B5EF4-FFF2-40B4-BE49-F238E27FC236}">
                <a16:creationId xmlns:a16="http://schemas.microsoft.com/office/drawing/2014/main" id="{2967763E-3334-4430-A35F-92D4EA7E2980}"/>
              </a:ext>
            </a:extLst>
          </p:cNvPr>
          <p:cNvSpPr txBox="1">
            <a:spLocks/>
          </p:cNvSpPr>
          <p:nvPr/>
        </p:nvSpPr>
        <p:spPr>
          <a:xfrm>
            <a:off x="457200" y="5826293"/>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Bosna i Hercegovina uglavnom uspijeva izgraditi opremu za tretman vode, bez rješenja za zbrinjavanje mulja.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39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4E8A-E50E-4FD1-9D3F-9958DE31800F}"/>
              </a:ext>
            </a:extLst>
          </p:cNvPr>
          <p:cNvSpPr>
            <a:spLocks noGrp="1"/>
          </p:cNvSpPr>
          <p:nvPr>
            <p:ph type="title"/>
          </p:nvPr>
        </p:nvSpPr>
        <p:spPr>
          <a:xfrm>
            <a:off x="457200" y="274638"/>
            <a:ext cx="8229600" cy="1143000"/>
          </a:xfrm>
        </p:spPr>
        <p:txBody>
          <a:bodyPr>
            <a:normAutofit fontScale="90000"/>
          </a:bodyPr>
          <a:lstStyle/>
          <a:p>
            <a:r>
              <a:rPr lang="hr-BA" dirty="0"/>
              <a:t>AEROBNI TRETMAN OTPADNIH VODA</a:t>
            </a:r>
            <a:endParaRPr lang="en-US" dirty="0"/>
          </a:p>
        </p:txBody>
      </p:sp>
      <p:pic>
        <p:nvPicPr>
          <p:cNvPr id="6" name="Picture 5">
            <a:extLst>
              <a:ext uri="{FF2B5EF4-FFF2-40B4-BE49-F238E27FC236}">
                <a16:creationId xmlns:a16="http://schemas.microsoft.com/office/drawing/2014/main" id="{F49ED0A3-39DA-4958-9ECE-284A626FA296}"/>
              </a:ext>
            </a:extLst>
          </p:cNvPr>
          <p:cNvPicPr>
            <a:picLocks noChangeAspect="1"/>
          </p:cNvPicPr>
          <p:nvPr/>
        </p:nvPicPr>
        <p:blipFill>
          <a:blip r:embed="rId2"/>
          <a:stretch>
            <a:fillRect/>
          </a:stretch>
        </p:blipFill>
        <p:spPr>
          <a:xfrm>
            <a:off x="285613" y="1628800"/>
            <a:ext cx="8572773" cy="4547825"/>
          </a:xfrm>
          <a:prstGeom prst="rect">
            <a:avLst/>
          </a:prstGeom>
        </p:spPr>
      </p:pic>
      <p:pic>
        <p:nvPicPr>
          <p:cNvPr id="7" name="Picture 6">
            <a:extLst>
              <a:ext uri="{FF2B5EF4-FFF2-40B4-BE49-F238E27FC236}">
                <a16:creationId xmlns:a16="http://schemas.microsoft.com/office/drawing/2014/main" id="{C88990EE-52CD-423A-AB68-359E2AC4A1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225" y="3858282"/>
            <a:ext cx="8822891" cy="2469130"/>
          </a:xfrm>
          <a:prstGeom prst="rect">
            <a:avLst/>
          </a:prstGeom>
        </p:spPr>
      </p:pic>
      <p:sp>
        <p:nvSpPr>
          <p:cNvPr id="10" name="Content Placeholder 2">
            <a:extLst>
              <a:ext uri="{FF2B5EF4-FFF2-40B4-BE49-F238E27FC236}">
                <a16:creationId xmlns:a16="http://schemas.microsoft.com/office/drawing/2014/main" id="{20CED65D-3AC7-4107-AD15-F1608AC7885E}"/>
              </a:ext>
            </a:extLst>
          </p:cNvPr>
          <p:cNvSpPr txBox="1">
            <a:spLocks/>
          </p:cNvSpPr>
          <p:nvPr/>
        </p:nvSpPr>
        <p:spPr>
          <a:xfrm>
            <a:off x="971600" y="1628800"/>
            <a:ext cx="6492240" cy="4732020"/>
          </a:xfrm>
          <a:prstGeom prst="rect">
            <a:avLst/>
          </a:prstGeom>
          <a:solidFill>
            <a:srgbClr val="FFFF00"/>
          </a:solidFill>
        </p:spPr>
        <p:txBody>
          <a:bodyPr wrap="square" rtlCol="0">
            <a:noAutofit/>
          </a:bodyPr>
          <a:lstStyle/>
          <a:p>
            <a:pPr>
              <a:lnSpc>
                <a:spcPct val="107000"/>
              </a:lnSpc>
              <a:spcAft>
                <a:spcPts val="800"/>
              </a:spcAft>
            </a:pP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Proces prerade otpadne vode se sastoji od linije prerade vode i linije prerade mulja.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Linija prerade vode: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Na ulazu u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prečistač</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vrši se izdvajanje grubog otpada koji je dospio u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kanalizacione</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odvode. Sistem je opremljen automatskom čistilicom koja u kontejner izdvaja grubi otpad.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Voda se iz prijemnog bazena otprema u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pjeskolov-mastolov</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Ovdje se odvaja pijesak koji je inertan – odvozi se na deponiju i masnoća i naftni derivati koja plivaju po površini vode, koji se dalje sa muljem obrađuju.</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Primarni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taložnik</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služi za odvajanje taložnih organskih supstanci. Otpadna vode sadrži koloidne supstance koje se ne mogu taložiti.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U bazen biološke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aeracije</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uduvava</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se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vazduh</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mikroorganizmi aerobni se hrane rastvorenim organskim sadržajima, snižavajući sadržaj onečišćenja iz vode.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Sekundarni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taložnik</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služi za odvajanje aerobnih mikroorganizama koji padaju na dno, prečišćena voda se ispušta u prirodni recipijent. Dio mikroorganizama se pumpama vraća u proces uglavnom u prostor ispred bazena biološke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aeracije</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Višak mikroorganizama se izdvaja – linija prerade mulja.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BA" sz="1800" kern="1200" dirty="0">
                <a:solidFill>
                  <a:srgbClr val="FF0000"/>
                </a:solidFill>
                <a:effectLst/>
                <a:latin typeface="Tahoma" panose="020B0604030504040204" pitchFamily="34" charset="0"/>
                <a:ea typeface="Tahoma" panose="020B060403050404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D14F2F0C-B75C-4AA5-8285-14D0C7807E3F}"/>
              </a:ext>
            </a:extLst>
          </p:cNvPr>
          <p:cNvSpPr txBox="1">
            <a:spLocks/>
          </p:cNvSpPr>
          <p:nvPr/>
        </p:nvSpPr>
        <p:spPr>
          <a:xfrm>
            <a:off x="971600" y="1630166"/>
            <a:ext cx="6492240" cy="4732020"/>
          </a:xfrm>
          <a:prstGeom prst="rect">
            <a:avLst/>
          </a:prstGeom>
          <a:solidFill>
            <a:srgbClr val="FFFF00"/>
          </a:solidFill>
        </p:spPr>
        <p:txBody>
          <a:bodyPr wrap="square" rtlCol="0">
            <a:noAutofit/>
          </a:bodyPr>
          <a:lstStyle/>
          <a:p>
            <a:pPr>
              <a:lnSpc>
                <a:spcPct val="107000"/>
              </a:lnSpc>
              <a:spcAft>
                <a:spcPts val="800"/>
              </a:spcAft>
            </a:pP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Proces prerade otpadne vode se sastoji od linije prerade vode i linije prerade mulja.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Linija prerade mulja – najjednostavniji način je razgradnja u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bioplinari</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Izdvojeni sadržaji iz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mastolova</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primarnog i sekundarnog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taložnika</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se homogeniziraju.</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Homogenizirani mulj se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ugušćuje</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izdvojena voda se vraća u proces prerade vode.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Anaerobnom digestijom se muljevi mineraliziraju – nastaje bioplin koji se obično koristi na licu mjesta – proizvodi se električna i toplotna energija.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Prevreli ostatak se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dehidirira</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izdvojena voda se vraća u proces prerade vode.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Vlažni mulj se može koristiti za procese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rekultivacije</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uslov</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je da se proces anaerobne digestije efikasno provodio.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Izdvojeni muljevi imaju značajnu energetsku vrijednost. Čest je slučaj da se izdvojeni muljevi nakon homogenizacije dehidriraju do nivoa koji omogućuje spaljivanje u cementara ili termo blokovima.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Uslov</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za ovaj način zbrinjavanja je mali udio vlage u muljevima – da se maksimalno iskoristi toplotna vrijednost.   </a:t>
            </a:r>
            <a:r>
              <a:rPr lang="hr-BA" sz="1800" kern="1200" dirty="0">
                <a:solidFill>
                  <a:srgbClr val="FF0000"/>
                </a:solidFill>
                <a:effectLst/>
                <a:latin typeface="Tahoma" panose="020B0604030504040204" pitchFamily="34" charset="0"/>
                <a:ea typeface="Tahoma" panose="020B060403050404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509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4E8A-E50E-4FD1-9D3F-9958DE31800F}"/>
              </a:ext>
            </a:extLst>
          </p:cNvPr>
          <p:cNvSpPr>
            <a:spLocks noGrp="1"/>
          </p:cNvSpPr>
          <p:nvPr>
            <p:ph type="title"/>
          </p:nvPr>
        </p:nvSpPr>
        <p:spPr>
          <a:xfrm>
            <a:off x="457200" y="274638"/>
            <a:ext cx="8229600" cy="1143000"/>
          </a:xfrm>
        </p:spPr>
        <p:txBody>
          <a:bodyPr>
            <a:normAutofit fontScale="90000"/>
          </a:bodyPr>
          <a:lstStyle/>
          <a:p>
            <a:r>
              <a:rPr lang="hr-BA" dirty="0"/>
              <a:t>ZBRINJAVANJE MULJA – ISKUSTVA EU</a:t>
            </a:r>
            <a:endParaRPr lang="en-US" dirty="0">
              <a:solidFill>
                <a:srgbClr val="FF0000"/>
              </a:solidFill>
            </a:endParaRPr>
          </a:p>
        </p:txBody>
      </p:sp>
      <p:pic>
        <p:nvPicPr>
          <p:cNvPr id="3" name="Picture 2">
            <a:extLst>
              <a:ext uri="{FF2B5EF4-FFF2-40B4-BE49-F238E27FC236}">
                <a16:creationId xmlns:a16="http://schemas.microsoft.com/office/drawing/2014/main" id="{8C0FE033-3B8F-465B-A7A2-3BCF6FE19F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3968" y="1773904"/>
            <a:ext cx="4462659" cy="3407959"/>
          </a:xfrm>
          <a:prstGeom prst="rect">
            <a:avLst/>
          </a:prstGeom>
        </p:spPr>
      </p:pic>
      <p:pic>
        <p:nvPicPr>
          <p:cNvPr id="5" name="Picture 4">
            <a:extLst>
              <a:ext uri="{FF2B5EF4-FFF2-40B4-BE49-F238E27FC236}">
                <a16:creationId xmlns:a16="http://schemas.microsoft.com/office/drawing/2014/main" id="{9C5FB747-1D1D-4332-BE1B-CE15B04EB2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1308618"/>
            <a:ext cx="3773751" cy="4395597"/>
          </a:xfrm>
          <a:prstGeom prst="rect">
            <a:avLst/>
          </a:prstGeom>
        </p:spPr>
      </p:pic>
      <p:sp>
        <p:nvSpPr>
          <p:cNvPr id="6" name="Content Placeholder 2">
            <a:extLst>
              <a:ext uri="{FF2B5EF4-FFF2-40B4-BE49-F238E27FC236}">
                <a16:creationId xmlns:a16="http://schemas.microsoft.com/office/drawing/2014/main" id="{2CEC9B36-2712-4678-9460-846396B8516D}"/>
              </a:ext>
            </a:extLst>
          </p:cNvPr>
          <p:cNvSpPr txBox="1">
            <a:spLocks/>
          </p:cNvSpPr>
          <p:nvPr/>
        </p:nvSpPr>
        <p:spPr>
          <a:xfrm>
            <a:off x="457200" y="5880461"/>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Često niska efikasnost </a:t>
            </a:r>
            <a:r>
              <a:rPr lang="hr-BA" sz="1800" dirty="0" err="1">
                <a:latin typeface="Tahoma" panose="020B0604030504040204" pitchFamily="34" charset="0"/>
                <a:ea typeface="Tahoma" panose="020B0604030504040204" pitchFamily="34" charset="0"/>
                <a:cs typeface="Tahoma" panose="020B0604030504040204" pitchFamily="34" charset="0"/>
              </a:rPr>
              <a:t>bioplinara</a:t>
            </a:r>
            <a:r>
              <a:rPr lang="hr-BA" sz="1800" dirty="0">
                <a:latin typeface="Tahoma" panose="020B0604030504040204" pitchFamily="34" charset="0"/>
                <a:ea typeface="Tahoma" panose="020B0604030504040204" pitchFamily="34" charset="0"/>
                <a:cs typeface="Tahoma" panose="020B0604030504040204" pitchFamily="34" charset="0"/>
              </a:rPr>
              <a:t> se u Španiji poboljšava gorivim ćelijama.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2">
            <a:extLst>
              <a:ext uri="{FF2B5EF4-FFF2-40B4-BE49-F238E27FC236}">
                <a16:creationId xmlns:a16="http://schemas.microsoft.com/office/drawing/2014/main" id="{364F81B8-3366-4514-BB93-0C53BADC3EA1}"/>
              </a:ext>
            </a:extLst>
          </p:cNvPr>
          <p:cNvSpPr txBox="1">
            <a:spLocks/>
          </p:cNvSpPr>
          <p:nvPr/>
        </p:nvSpPr>
        <p:spPr>
          <a:xfrm>
            <a:off x="416905" y="6378155"/>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err="1">
                <a:latin typeface="Tahoma" panose="020B0604030504040204" pitchFamily="34" charset="0"/>
                <a:ea typeface="Tahoma" panose="020B0604030504040204" pitchFamily="34" charset="0"/>
                <a:cs typeface="Tahoma" panose="020B0604030504040204" pitchFamily="34" charset="0"/>
              </a:rPr>
              <a:t>Definisanje</a:t>
            </a:r>
            <a:r>
              <a:rPr lang="hr-BA" sz="1800" dirty="0">
                <a:latin typeface="Tahoma" panose="020B0604030504040204" pitchFamily="34" charset="0"/>
                <a:ea typeface="Tahoma" panose="020B0604030504040204" pitchFamily="34" charset="0"/>
                <a:cs typeface="Tahoma" panose="020B0604030504040204" pitchFamily="34" charset="0"/>
              </a:rPr>
              <a:t> veličine </a:t>
            </a:r>
            <a:r>
              <a:rPr lang="hr-BA" sz="1800" dirty="0" err="1">
                <a:latin typeface="Tahoma" panose="020B0604030504040204" pitchFamily="34" charset="0"/>
                <a:ea typeface="Tahoma" panose="020B0604030504040204" pitchFamily="34" charset="0"/>
                <a:cs typeface="Tahoma" panose="020B0604030504040204" pitchFamily="34" charset="0"/>
              </a:rPr>
              <a:t>prečistača</a:t>
            </a:r>
            <a:r>
              <a:rPr lang="hr-BA" sz="1800" dirty="0">
                <a:latin typeface="Tahoma" panose="020B0604030504040204" pitchFamily="34" charset="0"/>
                <a:ea typeface="Tahoma" panose="020B0604030504040204" pitchFamily="34" charset="0"/>
                <a:cs typeface="Tahoma" panose="020B0604030504040204" pitchFamily="34" charset="0"/>
              </a:rPr>
              <a:t> za spaljivanje mulja - Njemačka.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8219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4E8A-E50E-4FD1-9D3F-9958DE31800F}"/>
              </a:ext>
            </a:extLst>
          </p:cNvPr>
          <p:cNvSpPr>
            <a:spLocks noGrp="1"/>
          </p:cNvSpPr>
          <p:nvPr>
            <p:ph type="title"/>
          </p:nvPr>
        </p:nvSpPr>
        <p:spPr>
          <a:xfrm>
            <a:off x="457200" y="274638"/>
            <a:ext cx="8229600" cy="1143000"/>
          </a:xfrm>
        </p:spPr>
        <p:txBody>
          <a:bodyPr>
            <a:normAutofit/>
          </a:bodyPr>
          <a:lstStyle/>
          <a:p>
            <a:r>
              <a:rPr lang="hr-BA" dirty="0"/>
              <a:t>BIOPLINARE – PRVA ISKUSTVA</a:t>
            </a:r>
            <a:endParaRPr lang="en-US" dirty="0">
              <a:solidFill>
                <a:srgbClr val="FF0000"/>
              </a:solidFill>
            </a:endParaRPr>
          </a:p>
        </p:txBody>
      </p:sp>
      <p:sp>
        <p:nvSpPr>
          <p:cNvPr id="6" name="Content Placeholder 2">
            <a:extLst>
              <a:ext uri="{FF2B5EF4-FFF2-40B4-BE49-F238E27FC236}">
                <a16:creationId xmlns:a16="http://schemas.microsoft.com/office/drawing/2014/main" id="{DCB9DC96-64D5-4E1A-9171-380608895612}"/>
              </a:ext>
            </a:extLst>
          </p:cNvPr>
          <p:cNvSpPr txBox="1">
            <a:spLocks/>
          </p:cNvSpPr>
          <p:nvPr/>
        </p:nvSpPr>
        <p:spPr>
          <a:xfrm>
            <a:off x="487775" y="1264318"/>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Prvi opis tehnologije – </a:t>
            </a:r>
            <a:r>
              <a:rPr lang="hr-BA" sz="1800" dirty="0" err="1">
                <a:latin typeface="Tahoma" panose="020B0604030504040204" pitchFamily="34" charset="0"/>
                <a:ea typeface="Tahoma" panose="020B0604030504040204" pitchFamily="34" charset="0"/>
                <a:cs typeface="Tahoma" panose="020B0604030504040204" pitchFamily="34" charset="0"/>
              </a:rPr>
              <a:t>Alesandro</a:t>
            </a:r>
            <a:r>
              <a:rPr lang="hr-BA" sz="1800" dirty="0">
                <a:latin typeface="Tahoma" panose="020B0604030504040204" pitchFamily="34" charset="0"/>
                <a:ea typeface="Tahoma" panose="020B0604030504040204" pitchFamily="34" charset="0"/>
                <a:cs typeface="Tahoma" panose="020B0604030504040204" pitchFamily="34" charset="0"/>
              </a:rPr>
              <a:t> Volta 1776.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2">
            <a:extLst>
              <a:ext uri="{FF2B5EF4-FFF2-40B4-BE49-F238E27FC236}">
                <a16:creationId xmlns:a16="http://schemas.microsoft.com/office/drawing/2014/main" id="{28BB4BF5-83FC-4CB3-92D5-E6CA6E762E5D}"/>
              </a:ext>
            </a:extLst>
          </p:cNvPr>
          <p:cNvSpPr txBox="1">
            <a:spLocks/>
          </p:cNvSpPr>
          <p:nvPr/>
        </p:nvSpPr>
        <p:spPr>
          <a:xfrm>
            <a:off x="487775" y="1776506"/>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1859 </a:t>
            </a:r>
            <a:r>
              <a:rPr lang="hr-BA" sz="1800" dirty="0" err="1">
                <a:latin typeface="Tahoma" panose="020B0604030504040204" pitchFamily="34" charset="0"/>
                <a:ea typeface="Tahoma" panose="020B0604030504040204" pitchFamily="34" charset="0"/>
                <a:cs typeface="Tahoma" panose="020B0604030504040204" pitchFamily="34" charset="0"/>
              </a:rPr>
              <a:t>Bombaj</a:t>
            </a:r>
            <a:r>
              <a:rPr lang="hr-BA" sz="1800" dirty="0">
                <a:latin typeface="Tahoma" panose="020B0604030504040204" pitchFamily="34" charset="0"/>
                <a:ea typeface="Tahoma" panose="020B0604030504040204" pitchFamily="34" charset="0"/>
                <a:cs typeface="Tahoma" panose="020B0604030504040204" pitchFamily="34" charset="0"/>
              </a:rPr>
              <a:t> – stabilizacija stajnjaka – proizvodnja plina ???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8" name="Content Placeholder 2">
            <a:extLst>
              <a:ext uri="{FF2B5EF4-FFF2-40B4-BE49-F238E27FC236}">
                <a16:creationId xmlns:a16="http://schemas.microsoft.com/office/drawing/2014/main" id="{3C87EFC3-75FD-458C-B5D9-8C477D5130C6}"/>
              </a:ext>
            </a:extLst>
          </p:cNvPr>
          <p:cNvSpPr txBox="1">
            <a:spLocks/>
          </p:cNvSpPr>
          <p:nvPr/>
        </p:nvSpPr>
        <p:spPr>
          <a:xfrm>
            <a:off x="487775" y="2288694"/>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1890 prva </a:t>
            </a:r>
            <a:r>
              <a:rPr lang="hr-BA" sz="1800" dirty="0" err="1">
                <a:latin typeface="Tahoma" panose="020B0604030504040204" pitchFamily="34" charset="0"/>
                <a:ea typeface="Tahoma" panose="020B0604030504040204" pitchFamily="34" charset="0"/>
                <a:cs typeface="Tahoma" panose="020B0604030504040204" pitchFamily="34" charset="0"/>
              </a:rPr>
              <a:t>bioplinara</a:t>
            </a:r>
            <a:r>
              <a:rPr lang="hr-BA" sz="1800" dirty="0">
                <a:latin typeface="Tahoma" panose="020B0604030504040204" pitchFamily="34" charset="0"/>
                <a:ea typeface="Tahoma" panose="020B0604030504040204" pitchFamily="34" charset="0"/>
                <a:cs typeface="Tahoma" panose="020B0604030504040204" pitchFamily="34" charset="0"/>
              </a:rPr>
              <a:t> Engleska – Donald Kamerun – prerada </a:t>
            </a:r>
            <a:r>
              <a:rPr lang="hr-BA" sz="1800" dirty="0" err="1">
                <a:latin typeface="Tahoma" panose="020B0604030504040204" pitchFamily="34" charset="0"/>
                <a:ea typeface="Tahoma" panose="020B0604030504040204" pitchFamily="34" charset="0"/>
                <a:cs typeface="Tahoma" panose="020B0604030504040204" pitchFamily="34" charset="0"/>
              </a:rPr>
              <a:t>kanalizacione</a:t>
            </a:r>
            <a:r>
              <a:rPr lang="hr-BA" sz="1800" dirty="0">
                <a:latin typeface="Tahoma" panose="020B0604030504040204" pitchFamily="34" charset="0"/>
                <a:ea typeface="Tahoma" panose="020B0604030504040204" pitchFamily="34" charset="0"/>
                <a:cs typeface="Tahoma" panose="020B0604030504040204" pitchFamily="34" charset="0"/>
              </a:rPr>
              <a:t> vode.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9" name="Content Placeholder 2">
            <a:extLst>
              <a:ext uri="{FF2B5EF4-FFF2-40B4-BE49-F238E27FC236}">
                <a16:creationId xmlns:a16="http://schemas.microsoft.com/office/drawing/2014/main" id="{917638C2-43A4-441F-8003-4282C5399D8E}"/>
              </a:ext>
            </a:extLst>
          </p:cNvPr>
          <p:cNvSpPr txBox="1">
            <a:spLocks/>
          </p:cNvSpPr>
          <p:nvPr/>
        </p:nvSpPr>
        <p:spPr>
          <a:xfrm>
            <a:off x="487775" y="2783574"/>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Kineski tip – indijski tip </a:t>
            </a:r>
            <a:r>
              <a:rPr lang="hr-BA" sz="1800" dirty="0" err="1">
                <a:latin typeface="Tahoma" panose="020B0604030504040204" pitchFamily="34" charset="0"/>
                <a:ea typeface="Tahoma" panose="020B0604030504040204" pitchFamily="34" charset="0"/>
                <a:cs typeface="Tahoma" panose="020B0604030504040204" pitchFamily="34" charset="0"/>
              </a:rPr>
              <a:t>biodigestora</a:t>
            </a:r>
            <a:r>
              <a:rPr lang="hr-BA" sz="1800" dirty="0">
                <a:latin typeface="Tahoma" panose="020B0604030504040204" pitchFamily="34" charset="0"/>
                <a:ea typeface="Tahoma" panose="020B0604030504040204" pitchFamily="34" charset="0"/>
                <a:cs typeface="Tahoma" panose="020B0604030504040204" pitchFamily="34" charset="0"/>
              </a:rPr>
              <a:t> – arhaične varijante.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0" name="Content Placeholder 2">
            <a:extLst>
              <a:ext uri="{FF2B5EF4-FFF2-40B4-BE49-F238E27FC236}">
                <a16:creationId xmlns:a16="http://schemas.microsoft.com/office/drawing/2014/main" id="{A93E6600-AAA8-421D-A549-828605E8CD56}"/>
              </a:ext>
            </a:extLst>
          </p:cNvPr>
          <p:cNvSpPr txBox="1">
            <a:spLocks/>
          </p:cNvSpPr>
          <p:nvPr/>
        </p:nvSpPr>
        <p:spPr>
          <a:xfrm>
            <a:off x="487775" y="3270024"/>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Mediteranski lokaliteti rada – 9 mjeseci godišnje – 1-5 m</a:t>
            </a:r>
            <a:r>
              <a:rPr lang="hr-BA" sz="1800" baseline="30000" dirty="0">
                <a:latin typeface="Tahoma" panose="020B0604030504040204" pitchFamily="34" charset="0"/>
                <a:ea typeface="Tahoma" panose="020B0604030504040204" pitchFamily="34" charset="0"/>
                <a:cs typeface="Tahoma" panose="020B0604030504040204" pitchFamily="34" charset="0"/>
              </a:rPr>
              <a:t>3</a:t>
            </a:r>
            <a:r>
              <a:rPr lang="hr-BA" sz="1800" dirty="0">
                <a:latin typeface="Tahoma" panose="020B0604030504040204" pitchFamily="34" charset="0"/>
                <a:ea typeface="Tahoma" panose="020B0604030504040204" pitchFamily="34" charset="0"/>
                <a:cs typeface="Tahoma" panose="020B0604030504040204" pitchFamily="34" charset="0"/>
              </a:rPr>
              <a:t>/dan plina.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1" name="Content Placeholder 2">
            <a:extLst>
              <a:ext uri="{FF2B5EF4-FFF2-40B4-BE49-F238E27FC236}">
                <a16:creationId xmlns:a16="http://schemas.microsoft.com/office/drawing/2014/main" id="{02501994-311B-42C6-9D76-CD7A56645D3F}"/>
              </a:ext>
            </a:extLst>
          </p:cNvPr>
          <p:cNvSpPr txBox="1">
            <a:spLocks/>
          </p:cNvSpPr>
          <p:nvPr/>
        </p:nvSpPr>
        <p:spPr>
          <a:xfrm>
            <a:off x="487775" y="3694440"/>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1983 – 8 miliona digestora – sada uglavnom isključeni loša gradnja.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058AB3B7-E7A1-49A8-97AD-BD20CFB01F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7584" y="4152367"/>
            <a:ext cx="4649006" cy="2435194"/>
          </a:xfrm>
          <a:prstGeom prst="rect">
            <a:avLst/>
          </a:prstGeom>
        </p:spPr>
      </p:pic>
      <p:pic>
        <p:nvPicPr>
          <p:cNvPr id="13" name="Picture 12">
            <a:extLst>
              <a:ext uri="{FF2B5EF4-FFF2-40B4-BE49-F238E27FC236}">
                <a16:creationId xmlns:a16="http://schemas.microsoft.com/office/drawing/2014/main" id="{50319CB0-621C-472F-9621-97B21DBDDA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1600" y="5825279"/>
            <a:ext cx="2121592" cy="731583"/>
          </a:xfrm>
          <a:prstGeom prst="rect">
            <a:avLst/>
          </a:prstGeom>
        </p:spPr>
      </p:pic>
      <p:pic>
        <p:nvPicPr>
          <p:cNvPr id="14" name="Picture 13">
            <a:extLst>
              <a:ext uri="{FF2B5EF4-FFF2-40B4-BE49-F238E27FC236}">
                <a16:creationId xmlns:a16="http://schemas.microsoft.com/office/drawing/2014/main" id="{EDC0ED11-A0D7-41D8-8EEB-EAB5862D77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7208" y="5825278"/>
            <a:ext cx="2121592" cy="731583"/>
          </a:xfrm>
          <a:prstGeom prst="rect">
            <a:avLst/>
          </a:prstGeom>
        </p:spPr>
      </p:pic>
      <p:sp>
        <p:nvSpPr>
          <p:cNvPr id="15" name="Content Placeholder 2">
            <a:extLst>
              <a:ext uri="{FF2B5EF4-FFF2-40B4-BE49-F238E27FC236}">
                <a16:creationId xmlns:a16="http://schemas.microsoft.com/office/drawing/2014/main" id="{8ECC127C-4701-4D9D-AFA3-185983B42E86}"/>
              </a:ext>
            </a:extLst>
          </p:cNvPr>
          <p:cNvSpPr txBox="1">
            <a:spLocks/>
          </p:cNvSpPr>
          <p:nvPr/>
        </p:nvSpPr>
        <p:spPr>
          <a:xfrm>
            <a:off x="5940152" y="5794578"/>
            <a:ext cx="1512168"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Ostatak ??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15">
            <a:extLst>
              <a:ext uri="{FF2B5EF4-FFF2-40B4-BE49-F238E27FC236}">
                <a16:creationId xmlns:a16="http://schemas.microsoft.com/office/drawing/2014/main" id="{20D220CB-9F1B-4A56-9FC1-CC1E40D9BE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1600" y="4862099"/>
            <a:ext cx="2121592" cy="731583"/>
          </a:xfrm>
          <a:prstGeom prst="rect">
            <a:avLst/>
          </a:prstGeom>
        </p:spPr>
      </p:pic>
      <p:pic>
        <p:nvPicPr>
          <p:cNvPr id="17" name="Picture 16">
            <a:extLst>
              <a:ext uri="{FF2B5EF4-FFF2-40B4-BE49-F238E27FC236}">
                <a16:creationId xmlns:a16="http://schemas.microsoft.com/office/drawing/2014/main" id="{FCBA82B4-3526-4A78-8FF5-F2DB910E22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24095" y="4837432"/>
            <a:ext cx="2121592" cy="731583"/>
          </a:xfrm>
          <a:prstGeom prst="rect">
            <a:avLst/>
          </a:prstGeom>
        </p:spPr>
      </p:pic>
      <p:sp>
        <p:nvSpPr>
          <p:cNvPr id="18" name="Content Placeholder 2">
            <a:extLst>
              <a:ext uri="{FF2B5EF4-FFF2-40B4-BE49-F238E27FC236}">
                <a16:creationId xmlns:a16="http://schemas.microsoft.com/office/drawing/2014/main" id="{655FC53B-9408-4F8E-BE60-F0EB10225F4C}"/>
              </a:ext>
            </a:extLst>
          </p:cNvPr>
          <p:cNvSpPr txBox="1">
            <a:spLocks/>
          </p:cNvSpPr>
          <p:nvPr/>
        </p:nvSpPr>
        <p:spPr>
          <a:xfrm>
            <a:off x="5940152" y="5009924"/>
            <a:ext cx="2664296"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21" name="Content Placeholder 2">
            <a:extLst>
              <a:ext uri="{FF2B5EF4-FFF2-40B4-BE49-F238E27FC236}">
                <a16:creationId xmlns:a16="http://schemas.microsoft.com/office/drawing/2014/main" id="{633E98E6-A0AE-40AE-8F3B-9D35A410CD30}"/>
              </a:ext>
            </a:extLst>
          </p:cNvPr>
          <p:cNvSpPr txBox="1">
            <a:spLocks/>
          </p:cNvSpPr>
          <p:nvPr/>
        </p:nvSpPr>
        <p:spPr>
          <a:xfrm>
            <a:off x="5895938" y="5032835"/>
            <a:ext cx="3068550"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CH</a:t>
            </a:r>
            <a:r>
              <a:rPr lang="hr-BA" sz="1800" baseline="-25000" dirty="0">
                <a:latin typeface="Tahoma" panose="020B0604030504040204" pitchFamily="34" charset="0"/>
                <a:ea typeface="Tahoma" panose="020B0604030504040204" pitchFamily="34" charset="0"/>
                <a:cs typeface="Tahoma" panose="020B0604030504040204" pitchFamily="34" charset="0"/>
              </a:rPr>
              <a:t>4</a:t>
            </a:r>
            <a:r>
              <a:rPr lang="hr-BA" sz="1800" dirty="0">
                <a:latin typeface="Tahoma" panose="020B0604030504040204" pitchFamily="34" charset="0"/>
                <a:ea typeface="Tahoma" panose="020B0604030504040204" pitchFamily="34" charset="0"/>
                <a:cs typeface="Tahoma" panose="020B0604030504040204" pitchFamily="34" charset="0"/>
              </a:rPr>
              <a:t> – CO</a:t>
            </a:r>
            <a:r>
              <a:rPr lang="hr-BA" sz="1800" baseline="-25000" dirty="0">
                <a:latin typeface="Tahoma" panose="020B0604030504040204" pitchFamily="34" charset="0"/>
                <a:ea typeface="Tahoma" panose="020B0604030504040204" pitchFamily="34" charset="0"/>
                <a:cs typeface="Tahoma" panose="020B0604030504040204" pitchFamily="34" charset="0"/>
              </a:rPr>
              <a:t>2</a:t>
            </a:r>
            <a:r>
              <a:rPr lang="hr-BA" sz="1800" dirty="0">
                <a:latin typeface="Tahoma" panose="020B0604030504040204" pitchFamily="34" charset="0"/>
                <a:ea typeface="Tahoma" panose="020B0604030504040204" pitchFamily="34" charset="0"/>
                <a:cs typeface="Tahoma" panose="020B0604030504040204" pitchFamily="34" charset="0"/>
              </a:rPr>
              <a:t> – NH</a:t>
            </a:r>
            <a:r>
              <a:rPr lang="hr-BA" sz="1800" baseline="-25000" dirty="0">
                <a:latin typeface="Tahoma" panose="020B0604030504040204" pitchFamily="34" charset="0"/>
                <a:ea typeface="Tahoma" panose="020B0604030504040204" pitchFamily="34" charset="0"/>
                <a:cs typeface="Tahoma" panose="020B0604030504040204" pitchFamily="34" charset="0"/>
              </a:rPr>
              <a:t>3</a:t>
            </a:r>
            <a:r>
              <a:rPr lang="hr-BA" sz="1800" dirty="0">
                <a:latin typeface="Tahoma" panose="020B0604030504040204" pitchFamily="34" charset="0"/>
                <a:ea typeface="Tahoma" panose="020B0604030504040204" pitchFamily="34" charset="0"/>
                <a:cs typeface="Tahoma" panose="020B0604030504040204" pitchFamily="34" charset="0"/>
              </a:rPr>
              <a:t> – H</a:t>
            </a:r>
            <a:r>
              <a:rPr lang="hr-BA" sz="1800" baseline="-25000" dirty="0">
                <a:latin typeface="Tahoma" panose="020B0604030504040204" pitchFamily="34" charset="0"/>
                <a:ea typeface="Tahoma" panose="020B0604030504040204" pitchFamily="34" charset="0"/>
                <a:cs typeface="Tahoma" panose="020B0604030504040204" pitchFamily="34" charset="0"/>
              </a:rPr>
              <a:t>2</a:t>
            </a:r>
            <a:r>
              <a:rPr lang="hr-BA" sz="1800" dirty="0">
                <a:latin typeface="Tahoma" panose="020B0604030504040204" pitchFamily="34" charset="0"/>
                <a:ea typeface="Tahoma" panose="020B0604030504040204" pitchFamily="34" charset="0"/>
                <a:cs typeface="Tahoma" panose="020B0604030504040204" pitchFamily="34" charset="0"/>
              </a:rPr>
              <a:t>S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22" name="Picture 21">
            <a:extLst>
              <a:ext uri="{FF2B5EF4-FFF2-40B4-BE49-F238E27FC236}">
                <a16:creationId xmlns:a16="http://schemas.microsoft.com/office/drawing/2014/main" id="{6A891D25-E496-4EFA-AA27-D06DB486AFF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1604" y="4862099"/>
            <a:ext cx="1492844" cy="693636"/>
          </a:xfrm>
          <a:prstGeom prst="rect">
            <a:avLst/>
          </a:prstGeom>
        </p:spPr>
      </p:pic>
    </p:spTree>
    <p:extLst>
      <p:ext uri="{BB962C8B-B14F-4D97-AF65-F5344CB8AC3E}">
        <p14:creationId xmlns:p14="http://schemas.microsoft.com/office/powerpoint/2010/main" val="62064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ppt_x"/>
                                          </p:val>
                                        </p:tav>
                                        <p:tav tm="100000">
                                          <p:val>
                                            <p:strVal val="#ppt_x"/>
                                          </p:val>
                                        </p:tav>
                                      </p:tavLst>
                                    </p:anim>
                                    <p:anim calcmode="lin" valueType="num">
                                      <p:cBhvr additive="base">
                                        <p:cTn id="7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5" grpId="0"/>
      <p:bldP spid="18"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4E8A-E50E-4FD1-9D3F-9958DE31800F}"/>
              </a:ext>
            </a:extLst>
          </p:cNvPr>
          <p:cNvSpPr>
            <a:spLocks noGrp="1"/>
          </p:cNvSpPr>
          <p:nvPr>
            <p:ph type="title"/>
          </p:nvPr>
        </p:nvSpPr>
        <p:spPr>
          <a:xfrm>
            <a:off x="457200" y="274638"/>
            <a:ext cx="8229600" cy="1143000"/>
          </a:xfrm>
        </p:spPr>
        <p:txBody>
          <a:bodyPr>
            <a:normAutofit/>
          </a:bodyPr>
          <a:lstStyle/>
          <a:p>
            <a:r>
              <a:rPr lang="hr-BA" dirty="0"/>
              <a:t>NADOGRADNJA SISTEMA</a:t>
            </a:r>
            <a:endParaRPr lang="en-US" dirty="0">
              <a:solidFill>
                <a:srgbClr val="FF0000"/>
              </a:solidFill>
            </a:endParaRPr>
          </a:p>
        </p:txBody>
      </p:sp>
      <p:sp>
        <p:nvSpPr>
          <p:cNvPr id="6" name="Content Placeholder 2">
            <a:extLst>
              <a:ext uri="{FF2B5EF4-FFF2-40B4-BE49-F238E27FC236}">
                <a16:creationId xmlns:a16="http://schemas.microsoft.com/office/drawing/2014/main" id="{D0F406C5-BEEA-45ED-B962-0978B5F4E10C}"/>
              </a:ext>
            </a:extLst>
          </p:cNvPr>
          <p:cNvSpPr txBox="1">
            <a:spLocks/>
          </p:cNvSpPr>
          <p:nvPr/>
        </p:nvSpPr>
        <p:spPr>
          <a:xfrm>
            <a:off x="493137" y="1556792"/>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Temperatura procesa 40</a:t>
            </a:r>
            <a:r>
              <a:rPr lang="hr-BA" sz="1800" baseline="30000" dirty="0">
                <a:latin typeface="Tahoma" panose="020B0604030504040204" pitchFamily="34" charset="0"/>
                <a:ea typeface="Tahoma" panose="020B0604030504040204" pitchFamily="34" charset="0"/>
                <a:cs typeface="Tahoma" panose="020B0604030504040204" pitchFamily="34" charset="0"/>
              </a:rPr>
              <a:t>o</a:t>
            </a:r>
            <a:r>
              <a:rPr lang="hr-BA" sz="1800" dirty="0">
                <a:latin typeface="Tahoma" panose="020B0604030504040204" pitchFamily="34" charset="0"/>
                <a:ea typeface="Tahoma" panose="020B0604030504040204" pitchFamily="34" charset="0"/>
                <a:cs typeface="Tahoma" panose="020B0604030504040204" pitchFamily="34" charset="0"/>
              </a:rPr>
              <a:t>C – 30 dana period razgradnje.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2">
            <a:extLst>
              <a:ext uri="{FF2B5EF4-FFF2-40B4-BE49-F238E27FC236}">
                <a16:creationId xmlns:a16="http://schemas.microsoft.com/office/drawing/2014/main" id="{D28CF2C8-7F23-4BBB-ACD1-D231B7980319}"/>
              </a:ext>
            </a:extLst>
          </p:cNvPr>
          <p:cNvSpPr txBox="1">
            <a:spLocks/>
          </p:cNvSpPr>
          <p:nvPr/>
        </p:nvSpPr>
        <p:spPr>
          <a:xfrm>
            <a:off x="507943" y="2055986"/>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Izolacija digestora – grijači – </a:t>
            </a:r>
            <a:r>
              <a:rPr lang="hr-BA" sz="1800" dirty="0" err="1">
                <a:latin typeface="Tahoma" panose="020B0604030504040204" pitchFamily="34" charset="0"/>
                <a:ea typeface="Tahoma" panose="020B0604030504040204" pitchFamily="34" charset="0"/>
                <a:cs typeface="Tahoma" panose="020B0604030504040204" pitchFamily="34" charset="0"/>
              </a:rPr>
              <a:t>mješalice</a:t>
            </a:r>
            <a:r>
              <a:rPr lang="hr-BA" sz="1800" dirty="0">
                <a:latin typeface="Tahoma" panose="020B0604030504040204" pitchFamily="34" charset="0"/>
                <a:ea typeface="Tahoma" panose="020B0604030504040204" pitchFamily="34" charset="0"/>
                <a:cs typeface="Tahoma" panose="020B0604030504040204" pitchFamily="34" charset="0"/>
              </a:rPr>
              <a:t> – eksploatacija </a:t>
            </a:r>
            <a:r>
              <a:rPr lang="hr-BA" sz="1800" dirty="0" err="1">
                <a:latin typeface="Tahoma" panose="020B0604030504040204" pitchFamily="34" charset="0"/>
                <a:ea typeface="Tahoma" panose="020B0604030504040204" pitchFamily="34" charset="0"/>
                <a:cs typeface="Tahoma" panose="020B0604030504040204" pitchFamily="34" charset="0"/>
              </a:rPr>
              <a:t>non</a:t>
            </a:r>
            <a:r>
              <a:rPr lang="hr-BA" sz="1800" dirty="0">
                <a:latin typeface="Tahoma" panose="020B0604030504040204" pitchFamily="34" charset="0"/>
                <a:ea typeface="Tahoma" panose="020B0604030504040204" pitchFamily="34" charset="0"/>
                <a:cs typeface="Tahoma" panose="020B0604030504040204" pitchFamily="34" charset="0"/>
              </a:rPr>
              <a:t>-stop.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8" name="Content Placeholder 2">
            <a:extLst>
              <a:ext uri="{FF2B5EF4-FFF2-40B4-BE49-F238E27FC236}">
                <a16:creationId xmlns:a16="http://schemas.microsoft.com/office/drawing/2014/main" id="{0DC12228-5428-4B27-8AE3-4A300471FF57}"/>
              </a:ext>
            </a:extLst>
          </p:cNvPr>
          <p:cNvSpPr txBox="1">
            <a:spLocks/>
          </p:cNvSpPr>
          <p:nvPr/>
        </p:nvSpPr>
        <p:spPr>
          <a:xfrm>
            <a:off x="507943" y="2490465"/>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Veliki prostori – problematična digestija - truljenje.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B415A074-2057-45BE-B718-7154C2956A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7744" y="3284984"/>
            <a:ext cx="4218798" cy="3359187"/>
          </a:xfrm>
          <a:prstGeom prst="rect">
            <a:avLst/>
          </a:prstGeom>
        </p:spPr>
      </p:pic>
      <p:pic>
        <p:nvPicPr>
          <p:cNvPr id="10" name="Picture 9">
            <a:extLst>
              <a:ext uri="{FF2B5EF4-FFF2-40B4-BE49-F238E27FC236}">
                <a16:creationId xmlns:a16="http://schemas.microsoft.com/office/drawing/2014/main" id="{186A9A0C-931A-4015-B8CA-A6A198B638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3290770"/>
            <a:ext cx="7706012" cy="3316511"/>
          </a:xfrm>
          <a:prstGeom prst="rect">
            <a:avLst/>
          </a:prstGeom>
        </p:spPr>
      </p:pic>
      <p:pic>
        <p:nvPicPr>
          <p:cNvPr id="11" name="Picture 10">
            <a:extLst>
              <a:ext uri="{FF2B5EF4-FFF2-40B4-BE49-F238E27FC236}">
                <a16:creationId xmlns:a16="http://schemas.microsoft.com/office/drawing/2014/main" id="{6CF0A516-5B5D-4B46-B5F1-1B5186E599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01628" y="2924944"/>
            <a:ext cx="3384376" cy="1662336"/>
          </a:xfrm>
          <a:prstGeom prst="rect">
            <a:avLst/>
          </a:prstGeom>
        </p:spPr>
      </p:pic>
      <p:pic>
        <p:nvPicPr>
          <p:cNvPr id="12" name="Picture 11">
            <a:extLst>
              <a:ext uri="{FF2B5EF4-FFF2-40B4-BE49-F238E27FC236}">
                <a16:creationId xmlns:a16="http://schemas.microsoft.com/office/drawing/2014/main" id="{F3C71B72-DB55-49C5-9E5D-1B470F2F07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0059" y="3861049"/>
            <a:ext cx="1777597" cy="216024"/>
          </a:xfrm>
          <a:prstGeom prst="rect">
            <a:avLst/>
          </a:prstGeom>
        </p:spPr>
      </p:pic>
      <p:pic>
        <p:nvPicPr>
          <p:cNvPr id="13" name="Picture 12">
            <a:extLst>
              <a:ext uri="{FF2B5EF4-FFF2-40B4-BE49-F238E27FC236}">
                <a16:creationId xmlns:a16="http://schemas.microsoft.com/office/drawing/2014/main" id="{8BFB1839-5D17-4D2D-BF66-6EF9B06D62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10077" y="4333161"/>
            <a:ext cx="1774090" cy="219475"/>
          </a:xfrm>
          <a:prstGeom prst="rect">
            <a:avLst/>
          </a:prstGeom>
        </p:spPr>
      </p:pic>
    </p:spTree>
    <p:extLst>
      <p:ext uri="{BB962C8B-B14F-4D97-AF65-F5344CB8AC3E}">
        <p14:creationId xmlns:p14="http://schemas.microsoft.com/office/powerpoint/2010/main" val="81587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4E8A-E50E-4FD1-9D3F-9958DE31800F}"/>
              </a:ext>
            </a:extLst>
          </p:cNvPr>
          <p:cNvSpPr>
            <a:spLocks noGrp="1"/>
          </p:cNvSpPr>
          <p:nvPr>
            <p:ph type="title"/>
          </p:nvPr>
        </p:nvSpPr>
        <p:spPr>
          <a:xfrm>
            <a:off x="457200" y="274638"/>
            <a:ext cx="8229600" cy="1143000"/>
          </a:xfrm>
        </p:spPr>
        <p:txBody>
          <a:bodyPr>
            <a:normAutofit/>
          </a:bodyPr>
          <a:lstStyle/>
          <a:p>
            <a:r>
              <a:rPr lang="hr-BA" dirty="0"/>
              <a:t>PROBLEMI U RADU</a:t>
            </a:r>
            <a:endParaRPr lang="en-US" dirty="0"/>
          </a:p>
        </p:txBody>
      </p:sp>
      <p:pic>
        <p:nvPicPr>
          <p:cNvPr id="3" name="Picture 2">
            <a:extLst>
              <a:ext uri="{FF2B5EF4-FFF2-40B4-BE49-F238E27FC236}">
                <a16:creationId xmlns:a16="http://schemas.microsoft.com/office/drawing/2014/main" id="{66D374DF-5234-4C6E-946E-2CB8F9D3B4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560" y="3279448"/>
            <a:ext cx="7480440" cy="3414056"/>
          </a:xfrm>
          <a:prstGeom prst="rect">
            <a:avLst/>
          </a:prstGeom>
        </p:spPr>
      </p:pic>
      <p:sp>
        <p:nvSpPr>
          <p:cNvPr id="9" name="Content Placeholder 2">
            <a:extLst>
              <a:ext uri="{FF2B5EF4-FFF2-40B4-BE49-F238E27FC236}">
                <a16:creationId xmlns:a16="http://schemas.microsoft.com/office/drawing/2014/main" id="{AFB993A9-0765-4B2D-9B39-1C13AF7A5496}"/>
              </a:ext>
            </a:extLst>
          </p:cNvPr>
          <p:cNvSpPr txBox="1">
            <a:spLocks/>
          </p:cNvSpPr>
          <p:nvPr/>
        </p:nvSpPr>
        <p:spPr>
          <a:xfrm>
            <a:off x="457200" y="1466668"/>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Potreba </a:t>
            </a:r>
            <a:r>
              <a:rPr lang="hr-BA" sz="1800" dirty="0" err="1">
                <a:latin typeface="Tahoma" panose="020B0604030504040204" pitchFamily="34" charset="0"/>
                <a:ea typeface="Tahoma" panose="020B0604030504040204" pitchFamily="34" charset="0"/>
                <a:cs typeface="Tahoma" panose="020B0604030504040204" pitchFamily="34" charset="0"/>
              </a:rPr>
              <a:t>odsumporavanja</a:t>
            </a:r>
            <a:r>
              <a:rPr lang="hr-BA" sz="1800" dirty="0">
                <a:latin typeface="Tahoma" panose="020B0604030504040204" pitchFamily="34" charset="0"/>
                <a:ea typeface="Tahoma" panose="020B0604030504040204" pitchFamily="34" charset="0"/>
                <a:cs typeface="Tahoma" panose="020B0604030504040204" pitchFamily="34" charset="0"/>
              </a:rPr>
              <a:t> H</a:t>
            </a:r>
            <a:r>
              <a:rPr lang="hr-BA" sz="1800" baseline="-25000" dirty="0">
                <a:latin typeface="Tahoma" panose="020B0604030504040204" pitchFamily="34" charset="0"/>
                <a:ea typeface="Tahoma" panose="020B0604030504040204" pitchFamily="34" charset="0"/>
                <a:cs typeface="Tahoma" panose="020B0604030504040204" pitchFamily="34" charset="0"/>
              </a:rPr>
              <a:t>2</a:t>
            </a:r>
            <a:r>
              <a:rPr lang="hr-BA" sz="1800" dirty="0">
                <a:latin typeface="Tahoma" panose="020B0604030504040204" pitchFamily="34" charset="0"/>
                <a:ea typeface="Tahoma" panose="020B0604030504040204" pitchFamily="34" charset="0"/>
                <a:cs typeface="Tahoma" panose="020B0604030504040204" pitchFamily="34" charset="0"/>
              </a:rPr>
              <a:t>S iz bioplina ili penal zagađivač plaća.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0" name="Content Placeholder 2">
            <a:extLst>
              <a:ext uri="{FF2B5EF4-FFF2-40B4-BE49-F238E27FC236}">
                <a16:creationId xmlns:a16="http://schemas.microsoft.com/office/drawing/2014/main" id="{24F36F91-51EF-4C24-8F17-A04020D0CE9B}"/>
              </a:ext>
            </a:extLst>
          </p:cNvPr>
          <p:cNvSpPr txBox="1">
            <a:spLocks/>
          </p:cNvSpPr>
          <p:nvPr/>
        </p:nvSpPr>
        <p:spPr>
          <a:xfrm>
            <a:off x="457200" y="1895879"/>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Potrebna obrada prevrelog ostatka ili plaćanje </a:t>
            </a:r>
            <a:r>
              <a:rPr lang="hr-BA" sz="1800" dirty="0" err="1">
                <a:latin typeface="Tahoma" panose="020B0604030504040204" pitchFamily="34" charset="0"/>
                <a:ea typeface="Tahoma" panose="020B0604030504040204" pitchFamily="34" charset="0"/>
                <a:cs typeface="Tahoma" panose="020B0604030504040204" pitchFamily="34" charset="0"/>
              </a:rPr>
              <a:t>EBSa</a:t>
            </a:r>
            <a:r>
              <a:rPr lang="hr-BA" sz="1800" dirty="0">
                <a:latin typeface="Tahoma" panose="020B0604030504040204" pitchFamily="34" charset="0"/>
                <a:ea typeface="Tahoma" panose="020B0604030504040204" pitchFamily="34" charset="0"/>
                <a:cs typeface="Tahoma" panose="020B0604030504040204" pitchFamily="34" charset="0"/>
              </a:rPr>
              <a:t>.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73D48365-DF35-4003-961B-F6C245A83E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112" y="3290912"/>
            <a:ext cx="8388823" cy="2773920"/>
          </a:xfrm>
          <a:prstGeom prst="rect">
            <a:avLst/>
          </a:prstGeom>
        </p:spPr>
      </p:pic>
      <p:sp>
        <p:nvSpPr>
          <p:cNvPr id="12" name="Content Placeholder 2">
            <a:extLst>
              <a:ext uri="{FF2B5EF4-FFF2-40B4-BE49-F238E27FC236}">
                <a16:creationId xmlns:a16="http://schemas.microsoft.com/office/drawing/2014/main" id="{80578E1A-C5D0-4288-9A7C-19E62CEA3AB2}"/>
              </a:ext>
            </a:extLst>
          </p:cNvPr>
          <p:cNvSpPr txBox="1">
            <a:spLocks/>
          </p:cNvSpPr>
          <p:nvPr/>
        </p:nvSpPr>
        <p:spPr>
          <a:xfrm>
            <a:off x="457200" y="2263376"/>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Nepotpuna razgradnja organske materije – značajan gubitak energije.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3" name="Content Placeholder 2">
            <a:extLst>
              <a:ext uri="{FF2B5EF4-FFF2-40B4-BE49-F238E27FC236}">
                <a16:creationId xmlns:a16="http://schemas.microsoft.com/office/drawing/2014/main" id="{EBC19E0F-496F-486B-9E04-C60F9E335CB5}"/>
              </a:ext>
            </a:extLst>
          </p:cNvPr>
          <p:cNvSpPr txBox="1">
            <a:spLocks/>
          </p:cNvSpPr>
          <p:nvPr/>
        </p:nvSpPr>
        <p:spPr>
          <a:xfrm>
            <a:off x="457200" y="2643676"/>
            <a:ext cx="8363272" cy="36004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Skromni efekti – puno aktivnosti – upitna zarada. </a:t>
            </a:r>
          </a:p>
          <a:p>
            <a:pPr marL="0" indent="0" defTabSz="457200">
              <a:buClr>
                <a:schemeClr val="accent1"/>
              </a:buClr>
              <a:buSzPct val="80000"/>
              <a:buNone/>
              <a:defRPr/>
            </a:pPr>
            <a:r>
              <a:rPr lang="hr-BA" sz="1800" dirty="0">
                <a:latin typeface="Tahoma" panose="020B0604030504040204" pitchFamily="34" charset="0"/>
                <a:ea typeface="Tahoma" panose="020B0604030504040204" pitchFamily="34" charset="0"/>
                <a:cs typeface="Tahoma" panose="020B0604030504040204" pitchFamily="34" charset="0"/>
              </a:rPr>
              <a:t>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4" name="Content Placeholder 2">
            <a:extLst>
              <a:ext uri="{FF2B5EF4-FFF2-40B4-BE49-F238E27FC236}">
                <a16:creationId xmlns:a16="http://schemas.microsoft.com/office/drawing/2014/main" id="{F9619711-60D0-4022-96FF-099262E6834F}"/>
              </a:ext>
            </a:extLst>
          </p:cNvPr>
          <p:cNvSpPr txBox="1">
            <a:spLocks/>
          </p:cNvSpPr>
          <p:nvPr/>
        </p:nvSpPr>
        <p:spPr>
          <a:xfrm>
            <a:off x="1237403" y="2073110"/>
            <a:ext cx="6492240" cy="3977640"/>
          </a:xfrm>
          <a:prstGeom prst="rect">
            <a:avLst/>
          </a:prstGeom>
          <a:solidFill>
            <a:srgbClr val="FFFF00"/>
          </a:solidFill>
        </p:spPr>
        <p:txBody>
          <a:bodyPr wrap="square" rtlCol="0">
            <a:noAutofit/>
          </a:bodyPr>
          <a:lstStyle/>
          <a:p>
            <a:pPr>
              <a:lnSpc>
                <a:spcPct val="107000"/>
              </a:lnSpc>
              <a:spcAft>
                <a:spcPts val="800"/>
              </a:spcAft>
            </a:pP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Koliko se god trudili da riješimo i ubrzamo anaerobne procese ostvarivan je skroman napredak. Često se u literaturi proces anaerobne razgradnje naziva i anaerobnim truljenjem što prema samom nazivu ukazuje na neefikasnost procesa. Koliko se god trudili da iz upotrebe isključimo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ugljeve</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sa visokim sadržajem sumpora kao i da koristimo nisko sumporna goriva za automobile, pojava vodik sulfida u bioplinu sa amonijakom jasno ukazuje na obavezu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eliminisanja</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ovih sadržaja ili plaćanja penala za emisiju sumpornih i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azotnih</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spojeva u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vazduh</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Iako se proces odvija na povišenim temperaturama prevreli ostatak – ispuštena voda sa neiskorištenim organskim sadržajima, ukazuje da se tek dio istih  iskoristio za proizvodnju bioplina, da je preostao značajan neiskorišteni potencijal. Prevreli ostatak, u kojem se nalazi nerazgrađeni organski sadržaji se treba dodatnim postupcima ukloniti ili platiti penal za zagađenje okoliša.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Upitna je opravdanost nabavke opreme koja ne rješava problem, već ga dodatno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komplikuje</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i dovodi u situaciju plaćanja penala za emisije u </a:t>
            </a:r>
            <a:r>
              <a:rPr lang="hr-BA" sz="1400" kern="1200" dirty="0" err="1">
                <a:solidFill>
                  <a:srgbClr val="000000"/>
                </a:solidFill>
                <a:effectLst/>
                <a:latin typeface="Tahoma" panose="020B0604030504040204" pitchFamily="34" charset="0"/>
                <a:ea typeface="Tahoma" panose="020B0604030504040204" pitchFamily="34" charset="0"/>
                <a:cs typeface="Times New Roman" panose="02020603050405020304" pitchFamily="18" charset="0"/>
              </a:rPr>
              <a:t>vazduh</a:t>
            </a:r>
            <a:r>
              <a:rPr lang="hr-BA" sz="1400"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 i vodu.          </a:t>
            </a:r>
            <a:r>
              <a:rPr lang="hr-BA" sz="1800" kern="1200" dirty="0">
                <a:solidFill>
                  <a:srgbClr val="FF0000"/>
                </a:solidFill>
                <a:effectLst/>
                <a:latin typeface="Tahoma" panose="020B0604030504040204" pitchFamily="34" charset="0"/>
                <a:ea typeface="Tahoma" panose="020B060403050404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569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A14E8A-E50E-4FD1-9D3F-9958DE31800F}"/>
              </a:ext>
            </a:extLst>
          </p:cNvPr>
          <p:cNvSpPr>
            <a:spLocks noGrp="1"/>
          </p:cNvSpPr>
          <p:nvPr>
            <p:ph type="title"/>
          </p:nvPr>
        </p:nvSpPr>
        <p:spPr>
          <a:xfrm>
            <a:off x="457200" y="274638"/>
            <a:ext cx="8229600" cy="1143000"/>
          </a:xfrm>
        </p:spPr>
        <p:txBody>
          <a:bodyPr>
            <a:normAutofit/>
          </a:bodyPr>
          <a:lstStyle/>
          <a:p>
            <a:r>
              <a:rPr lang="hr-BA" dirty="0"/>
              <a:t>PREČISTAČ VODA BUTILE 1</a:t>
            </a:r>
            <a:endParaRPr lang="en-US" dirty="0"/>
          </a:p>
        </p:txBody>
      </p:sp>
      <p:pic>
        <p:nvPicPr>
          <p:cNvPr id="3" name="Picture 2">
            <a:extLst>
              <a:ext uri="{FF2B5EF4-FFF2-40B4-BE49-F238E27FC236}">
                <a16:creationId xmlns:a16="http://schemas.microsoft.com/office/drawing/2014/main" id="{6CBDDF86-EB59-41B5-AF6A-B1BEE282B9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6913" y="1193214"/>
            <a:ext cx="6651312" cy="2645893"/>
          </a:xfrm>
          <a:prstGeom prst="rect">
            <a:avLst/>
          </a:prstGeom>
        </p:spPr>
      </p:pic>
      <p:pic>
        <p:nvPicPr>
          <p:cNvPr id="5" name="Picture 4">
            <a:extLst>
              <a:ext uri="{FF2B5EF4-FFF2-40B4-BE49-F238E27FC236}">
                <a16:creationId xmlns:a16="http://schemas.microsoft.com/office/drawing/2014/main" id="{34DB0620-CE5E-484A-A9CE-E3C2EF56BD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6921" y="2708920"/>
            <a:ext cx="6547671" cy="493819"/>
          </a:xfrm>
          <a:prstGeom prst="rect">
            <a:avLst/>
          </a:prstGeom>
        </p:spPr>
      </p:pic>
      <p:pic>
        <p:nvPicPr>
          <p:cNvPr id="6" name="Picture 5">
            <a:extLst>
              <a:ext uri="{FF2B5EF4-FFF2-40B4-BE49-F238E27FC236}">
                <a16:creationId xmlns:a16="http://schemas.microsoft.com/office/drawing/2014/main" id="{7F04A7DB-0BFC-4A1B-A891-DBA28A43BA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3772" y="3236529"/>
            <a:ext cx="6657409" cy="1828959"/>
          </a:xfrm>
          <a:prstGeom prst="rect">
            <a:avLst/>
          </a:prstGeom>
        </p:spPr>
      </p:pic>
      <p:pic>
        <p:nvPicPr>
          <p:cNvPr id="7" name="Picture 6">
            <a:extLst>
              <a:ext uri="{FF2B5EF4-FFF2-40B4-BE49-F238E27FC236}">
                <a16:creationId xmlns:a16="http://schemas.microsoft.com/office/drawing/2014/main" id="{6EDF0A60-DC70-4954-A62D-2A798CF324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8148" y="5078558"/>
            <a:ext cx="6645216" cy="1261981"/>
          </a:xfrm>
          <a:prstGeom prst="rect">
            <a:avLst/>
          </a:prstGeom>
        </p:spPr>
      </p:pic>
      <p:pic>
        <p:nvPicPr>
          <p:cNvPr id="8" name="Picture 7">
            <a:extLst>
              <a:ext uri="{FF2B5EF4-FFF2-40B4-BE49-F238E27FC236}">
                <a16:creationId xmlns:a16="http://schemas.microsoft.com/office/drawing/2014/main" id="{3C4FA18F-5E1F-429B-848E-C0EF6DC309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3772" y="5939968"/>
            <a:ext cx="6096528" cy="396274"/>
          </a:xfrm>
          <a:prstGeom prst="rect">
            <a:avLst/>
          </a:prstGeom>
        </p:spPr>
      </p:pic>
    </p:spTree>
    <p:extLst>
      <p:ext uri="{BB962C8B-B14F-4D97-AF65-F5344CB8AC3E}">
        <p14:creationId xmlns:p14="http://schemas.microsoft.com/office/powerpoint/2010/main" val="130016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9101</TotalTime>
  <Words>1469</Words>
  <Application>Microsoft Office PowerPoint</Application>
  <PresentationFormat>On-screen Show (4:3)</PresentationFormat>
  <Paragraphs>157</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Tahoma</vt:lpstr>
      <vt:lpstr>Office Theme</vt:lpstr>
      <vt:lpstr>PowerPoint Presentation</vt:lpstr>
      <vt:lpstr>UVODNE INFORMACIJE</vt:lpstr>
      <vt:lpstr>AEROBNI TRETMAN OTPADNIH VODA</vt:lpstr>
      <vt:lpstr>AEROBNI TRETMAN OTPADNIH VODA</vt:lpstr>
      <vt:lpstr>ZBRINJAVANJE MULJA – ISKUSTVA EU</vt:lpstr>
      <vt:lpstr>BIOPLINARE – PRVA ISKUSTVA</vt:lpstr>
      <vt:lpstr>NADOGRADNJA SISTEMA</vt:lpstr>
      <vt:lpstr>PROBLEMI U RADU</vt:lpstr>
      <vt:lpstr>PREČISTAČ VODA BUTILE 1</vt:lpstr>
      <vt:lpstr>PREČISTAČ VODA BUTILE 2</vt:lpstr>
      <vt:lpstr>PREČISTAČ VODA MOSTAR</vt:lpstr>
      <vt:lpstr>ZBRINJAVANJE MULJA</vt:lpstr>
      <vt:lpstr>BIOPLINARA SLOVENIJA</vt:lpstr>
      <vt:lpstr>TEST – MAĐARSKA – PRVI KORAK</vt:lpstr>
      <vt:lpstr>TEST SLOVENIJA – DRUGI KORAK</vt:lpstr>
      <vt:lpstr>BIOPLINARA WALES</vt:lpstr>
      <vt:lpstr>WALES - BUTILE</vt:lpstr>
      <vt:lpstr>POKUŠAJ BUTILE</vt:lpstr>
      <vt:lpstr>ZAKON O ELEKTRIČNOJ ENERGIJI</vt:lpstr>
      <vt:lpstr>ZAKON O ELEKTRIČNOJ ENERGIJI</vt:lpstr>
      <vt:lpstr>ANAEROBNI TRETMAN OTPADNIH VODA </vt:lpstr>
      <vt:lpstr>ANAEROBNI PREČISTAČ OTPADNIH VODA</vt:lpstr>
      <vt:lpstr>ANAEROBNI PREČISTAČ TURSKA</vt:lpstr>
      <vt:lpstr>PREČISTAČ KORČULA 300 ES</vt:lpstr>
      <vt:lpstr>ZAKLJUČAK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Projekat Breza</dc:title>
  <dc:creator>Korisnik</dc:creator>
  <cp:lastModifiedBy>Samir Lemes</cp:lastModifiedBy>
  <cp:revision>257</cp:revision>
  <dcterms:created xsi:type="dcterms:W3CDTF">2016-08-16T17:52:35Z</dcterms:created>
  <dcterms:modified xsi:type="dcterms:W3CDTF">2022-04-21T19:11:29Z</dcterms:modified>
</cp:coreProperties>
</file>